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94" r:id="rId3"/>
    <p:sldId id="262" r:id="rId4"/>
    <p:sldId id="293" r:id="rId5"/>
    <p:sldId id="263" r:id="rId6"/>
    <p:sldId id="265" r:id="rId7"/>
    <p:sldId id="267" r:id="rId8"/>
    <p:sldId id="268" r:id="rId9"/>
    <p:sldId id="269" r:id="rId10"/>
    <p:sldId id="272" r:id="rId11"/>
    <p:sldId id="292" r:id="rId12"/>
    <p:sldId id="273" r:id="rId13"/>
    <p:sldId id="286" r:id="rId14"/>
    <p:sldId id="274" r:id="rId15"/>
    <p:sldId id="276" r:id="rId16"/>
    <p:sldId id="266" r:id="rId17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9327C7-BA15-4FB9-8C5B-A13EE345294F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A3CF626-6764-40FF-828E-0408489C098D}">
      <dgm:prSet/>
      <dgm:spPr/>
      <dgm:t>
        <a:bodyPr/>
        <a:lstStyle/>
        <a:p>
          <a:r>
            <a:rPr lang="en-US" b="1" u="sng" dirty="0"/>
            <a:t>Bloom Scenarios</a:t>
          </a:r>
          <a:r>
            <a:rPr lang="en-US" b="1" dirty="0"/>
            <a:t>         </a:t>
          </a:r>
          <a:endParaRPr lang="en-US" dirty="0"/>
        </a:p>
      </dgm:t>
    </dgm:pt>
    <dgm:pt modelId="{A9495942-2831-48AC-8792-30854B832AF5}" type="parTrans" cxnId="{EFC37EB8-2236-4DC1-95F0-B7263E8C0258}">
      <dgm:prSet/>
      <dgm:spPr/>
      <dgm:t>
        <a:bodyPr/>
        <a:lstStyle/>
        <a:p>
          <a:endParaRPr lang="en-US"/>
        </a:p>
      </dgm:t>
    </dgm:pt>
    <dgm:pt modelId="{EC415476-C80E-47E7-B7EB-B5B3DC8EA22B}" type="sibTrans" cxnId="{EFC37EB8-2236-4DC1-95F0-B7263E8C0258}">
      <dgm:prSet/>
      <dgm:spPr/>
      <dgm:t>
        <a:bodyPr/>
        <a:lstStyle/>
        <a:p>
          <a:endParaRPr lang="en-US"/>
        </a:p>
      </dgm:t>
    </dgm:pt>
    <dgm:pt modelId="{F5F7EA68-2402-482E-85AD-252B59364A64}">
      <dgm:prSet/>
      <dgm:spPr/>
      <dgm:t>
        <a:bodyPr/>
        <a:lstStyle/>
        <a:p>
          <a:r>
            <a:rPr lang="en-US" b="1" dirty="0"/>
            <a:t>Freshwater blooms introduced to estuary – </a:t>
          </a:r>
        </a:p>
        <a:p>
          <a:r>
            <a:rPr lang="en-US" b="1" dirty="0"/>
            <a:t>e.g., </a:t>
          </a:r>
          <a:r>
            <a:rPr lang="en-US" b="1" i="1" dirty="0"/>
            <a:t>Microcystis aeruginosa, </a:t>
          </a:r>
          <a:r>
            <a:rPr lang="en-US" b="1" i="0" dirty="0"/>
            <a:t>toxic filamentous spp.</a:t>
          </a:r>
          <a:endParaRPr lang="en-US" dirty="0"/>
        </a:p>
      </dgm:t>
    </dgm:pt>
    <dgm:pt modelId="{657146F9-91F1-4246-87DD-1D12042731B7}" type="parTrans" cxnId="{BC4ACABB-A58D-4C30-B262-4B12D76874AA}">
      <dgm:prSet/>
      <dgm:spPr/>
      <dgm:t>
        <a:bodyPr/>
        <a:lstStyle/>
        <a:p>
          <a:endParaRPr lang="en-US"/>
        </a:p>
      </dgm:t>
    </dgm:pt>
    <dgm:pt modelId="{6ED4CCDC-8B0D-4727-B961-5A51271C3C16}" type="sibTrans" cxnId="{BC4ACABB-A58D-4C30-B262-4B12D76874AA}">
      <dgm:prSet/>
      <dgm:spPr/>
      <dgm:t>
        <a:bodyPr/>
        <a:lstStyle/>
        <a:p>
          <a:endParaRPr lang="en-US"/>
        </a:p>
      </dgm:t>
    </dgm:pt>
    <dgm:pt modelId="{00EAEB3A-69C9-4ACF-81AD-CB807325921A}">
      <dgm:prSet/>
      <dgm:spPr/>
      <dgm:t>
        <a:bodyPr/>
        <a:lstStyle/>
        <a:p>
          <a:r>
            <a:rPr lang="en-US" b="1" dirty="0"/>
            <a:t>Marine blooms in the estuary –</a:t>
          </a:r>
        </a:p>
        <a:p>
          <a:r>
            <a:rPr lang="en-US" b="1" i="1" dirty="0"/>
            <a:t>e.g., Akashiwo, Skeletonema</a:t>
          </a:r>
          <a:endParaRPr lang="en-US" dirty="0"/>
        </a:p>
      </dgm:t>
    </dgm:pt>
    <dgm:pt modelId="{BC0CDFE5-A187-4CC9-A50B-ABBECE8A43AE}" type="parTrans" cxnId="{0A054799-CFD2-449E-A073-7188DCDC9558}">
      <dgm:prSet/>
      <dgm:spPr/>
      <dgm:t>
        <a:bodyPr/>
        <a:lstStyle/>
        <a:p>
          <a:endParaRPr lang="en-US"/>
        </a:p>
      </dgm:t>
    </dgm:pt>
    <dgm:pt modelId="{65FE88F2-3FC6-4432-B32E-7BD770AF8E69}" type="sibTrans" cxnId="{0A054799-CFD2-449E-A073-7188DCDC9558}">
      <dgm:prSet/>
      <dgm:spPr/>
      <dgm:t>
        <a:bodyPr/>
        <a:lstStyle/>
        <a:p>
          <a:endParaRPr lang="en-US"/>
        </a:p>
      </dgm:t>
    </dgm:pt>
    <dgm:pt modelId="{4E42FA11-9C34-4235-BC82-08BB0C8EF2ED}">
      <dgm:prSet/>
      <dgm:spPr/>
      <dgm:t>
        <a:bodyPr/>
        <a:lstStyle/>
        <a:p>
          <a:r>
            <a:rPr lang="en-US" b="1" dirty="0"/>
            <a:t>Marine nearshore blooms – </a:t>
          </a:r>
        </a:p>
        <a:p>
          <a:r>
            <a:rPr lang="en-US" b="1" dirty="0"/>
            <a:t>e.g., </a:t>
          </a:r>
          <a:r>
            <a:rPr lang="en-US" b="1" i="1" dirty="0"/>
            <a:t>Karenia, </a:t>
          </a:r>
          <a:r>
            <a:rPr lang="en-US" b="1" i="0" dirty="0"/>
            <a:t>centric diatoms   </a:t>
          </a:r>
          <a:endParaRPr lang="en-US" i="0" dirty="0"/>
        </a:p>
      </dgm:t>
    </dgm:pt>
    <dgm:pt modelId="{EB50DAC2-E832-446B-A5C8-228B4733BCA2}" type="parTrans" cxnId="{4F5E4874-30B7-4D4F-81BD-D17ECC47DF0D}">
      <dgm:prSet/>
      <dgm:spPr/>
      <dgm:t>
        <a:bodyPr/>
        <a:lstStyle/>
        <a:p>
          <a:endParaRPr lang="en-US"/>
        </a:p>
      </dgm:t>
    </dgm:pt>
    <dgm:pt modelId="{D5571E6B-2507-4C6C-8B95-2FAF47FC080B}" type="sibTrans" cxnId="{4F5E4874-30B7-4D4F-81BD-D17ECC47DF0D}">
      <dgm:prSet/>
      <dgm:spPr/>
      <dgm:t>
        <a:bodyPr/>
        <a:lstStyle/>
        <a:p>
          <a:endParaRPr lang="en-US"/>
        </a:p>
      </dgm:t>
    </dgm:pt>
    <dgm:pt modelId="{E7951954-8E0C-4DCC-94D9-8F72E869E54E}" type="pres">
      <dgm:prSet presAssocID="{E39327C7-BA15-4FB9-8C5B-A13EE345294F}" presName="outerComposite" presStyleCnt="0">
        <dgm:presLayoutVars>
          <dgm:chMax val="5"/>
          <dgm:dir/>
          <dgm:resizeHandles val="exact"/>
        </dgm:presLayoutVars>
      </dgm:prSet>
      <dgm:spPr/>
    </dgm:pt>
    <dgm:pt modelId="{FF01E37E-CB1D-47C9-A7DF-1EE7E26007E8}" type="pres">
      <dgm:prSet presAssocID="{E39327C7-BA15-4FB9-8C5B-A13EE345294F}" presName="dummyMaxCanvas" presStyleCnt="0">
        <dgm:presLayoutVars/>
      </dgm:prSet>
      <dgm:spPr/>
    </dgm:pt>
    <dgm:pt modelId="{F2DB4267-2E1B-458C-A8B5-14CA46D6B299}" type="pres">
      <dgm:prSet presAssocID="{E39327C7-BA15-4FB9-8C5B-A13EE345294F}" presName="FourNodes_1" presStyleLbl="node1" presStyleIdx="0" presStyleCnt="4">
        <dgm:presLayoutVars>
          <dgm:bulletEnabled val="1"/>
        </dgm:presLayoutVars>
      </dgm:prSet>
      <dgm:spPr/>
    </dgm:pt>
    <dgm:pt modelId="{03D2127D-B998-4911-A5DA-0B9A18556094}" type="pres">
      <dgm:prSet presAssocID="{E39327C7-BA15-4FB9-8C5B-A13EE345294F}" presName="FourNodes_2" presStyleLbl="node1" presStyleIdx="1" presStyleCnt="4">
        <dgm:presLayoutVars>
          <dgm:bulletEnabled val="1"/>
        </dgm:presLayoutVars>
      </dgm:prSet>
      <dgm:spPr/>
    </dgm:pt>
    <dgm:pt modelId="{3025A8BA-FF73-4151-B809-8E3C50AE43B9}" type="pres">
      <dgm:prSet presAssocID="{E39327C7-BA15-4FB9-8C5B-A13EE345294F}" presName="FourNodes_3" presStyleLbl="node1" presStyleIdx="2" presStyleCnt="4">
        <dgm:presLayoutVars>
          <dgm:bulletEnabled val="1"/>
        </dgm:presLayoutVars>
      </dgm:prSet>
      <dgm:spPr/>
    </dgm:pt>
    <dgm:pt modelId="{79A197C3-15AC-431D-A41F-15D2C9ABCF45}" type="pres">
      <dgm:prSet presAssocID="{E39327C7-BA15-4FB9-8C5B-A13EE345294F}" presName="FourNodes_4" presStyleLbl="node1" presStyleIdx="3" presStyleCnt="4">
        <dgm:presLayoutVars>
          <dgm:bulletEnabled val="1"/>
        </dgm:presLayoutVars>
      </dgm:prSet>
      <dgm:spPr/>
    </dgm:pt>
    <dgm:pt modelId="{08C82E76-6285-4BE1-B307-8384894C94D2}" type="pres">
      <dgm:prSet presAssocID="{E39327C7-BA15-4FB9-8C5B-A13EE345294F}" presName="FourConn_1-2" presStyleLbl="fgAccFollowNode1" presStyleIdx="0" presStyleCnt="3">
        <dgm:presLayoutVars>
          <dgm:bulletEnabled val="1"/>
        </dgm:presLayoutVars>
      </dgm:prSet>
      <dgm:spPr/>
    </dgm:pt>
    <dgm:pt modelId="{FDD7F248-284D-41CD-837A-4DFE3E1E3A09}" type="pres">
      <dgm:prSet presAssocID="{E39327C7-BA15-4FB9-8C5B-A13EE345294F}" presName="FourConn_2-3" presStyleLbl="fgAccFollowNode1" presStyleIdx="1" presStyleCnt="3">
        <dgm:presLayoutVars>
          <dgm:bulletEnabled val="1"/>
        </dgm:presLayoutVars>
      </dgm:prSet>
      <dgm:spPr/>
    </dgm:pt>
    <dgm:pt modelId="{5271D5DF-C966-424E-82B7-3A0871FA517F}" type="pres">
      <dgm:prSet presAssocID="{E39327C7-BA15-4FB9-8C5B-A13EE345294F}" presName="FourConn_3-4" presStyleLbl="fgAccFollowNode1" presStyleIdx="2" presStyleCnt="3">
        <dgm:presLayoutVars>
          <dgm:bulletEnabled val="1"/>
        </dgm:presLayoutVars>
      </dgm:prSet>
      <dgm:spPr/>
    </dgm:pt>
    <dgm:pt modelId="{F92F783E-4F74-47AA-A68B-27C665BECB07}" type="pres">
      <dgm:prSet presAssocID="{E39327C7-BA15-4FB9-8C5B-A13EE345294F}" presName="FourNodes_1_text" presStyleLbl="node1" presStyleIdx="3" presStyleCnt="4">
        <dgm:presLayoutVars>
          <dgm:bulletEnabled val="1"/>
        </dgm:presLayoutVars>
      </dgm:prSet>
      <dgm:spPr/>
    </dgm:pt>
    <dgm:pt modelId="{59863572-66DC-419A-B547-E2C382A55BAB}" type="pres">
      <dgm:prSet presAssocID="{E39327C7-BA15-4FB9-8C5B-A13EE345294F}" presName="FourNodes_2_text" presStyleLbl="node1" presStyleIdx="3" presStyleCnt="4">
        <dgm:presLayoutVars>
          <dgm:bulletEnabled val="1"/>
        </dgm:presLayoutVars>
      </dgm:prSet>
      <dgm:spPr/>
    </dgm:pt>
    <dgm:pt modelId="{DEBCB4FC-6B2F-4254-B632-C99D72CF3CA4}" type="pres">
      <dgm:prSet presAssocID="{E39327C7-BA15-4FB9-8C5B-A13EE345294F}" presName="FourNodes_3_text" presStyleLbl="node1" presStyleIdx="3" presStyleCnt="4">
        <dgm:presLayoutVars>
          <dgm:bulletEnabled val="1"/>
        </dgm:presLayoutVars>
      </dgm:prSet>
      <dgm:spPr/>
    </dgm:pt>
    <dgm:pt modelId="{CD724A0E-6AE6-49E9-97AC-78E856D198B7}" type="pres">
      <dgm:prSet presAssocID="{E39327C7-BA15-4FB9-8C5B-A13EE345294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8205513-523C-4081-B31F-34CBC450A1B0}" type="presOf" srcId="{9A3CF626-6764-40FF-828E-0408489C098D}" destId="{F2DB4267-2E1B-458C-A8B5-14CA46D6B299}" srcOrd="0" destOrd="0" presId="urn:microsoft.com/office/officeart/2005/8/layout/vProcess5"/>
    <dgm:cxn modelId="{A4FDBB1A-A038-4C62-AC41-BC5406465C93}" type="presOf" srcId="{6ED4CCDC-8B0D-4727-B961-5A51271C3C16}" destId="{FDD7F248-284D-41CD-837A-4DFE3E1E3A09}" srcOrd="0" destOrd="0" presId="urn:microsoft.com/office/officeart/2005/8/layout/vProcess5"/>
    <dgm:cxn modelId="{E5D0022E-13EC-4EBE-A9C3-4D3045F87319}" type="presOf" srcId="{00EAEB3A-69C9-4ACF-81AD-CB807325921A}" destId="{DEBCB4FC-6B2F-4254-B632-C99D72CF3CA4}" srcOrd="1" destOrd="0" presId="urn:microsoft.com/office/officeart/2005/8/layout/vProcess5"/>
    <dgm:cxn modelId="{02271C3C-A556-4D76-AEAB-2019F3C61E86}" type="presOf" srcId="{E39327C7-BA15-4FB9-8C5B-A13EE345294F}" destId="{E7951954-8E0C-4DCC-94D9-8F72E869E54E}" srcOrd="0" destOrd="0" presId="urn:microsoft.com/office/officeart/2005/8/layout/vProcess5"/>
    <dgm:cxn modelId="{066CCF5D-0AB6-4445-B3F3-8074F3745706}" type="presOf" srcId="{F5F7EA68-2402-482E-85AD-252B59364A64}" destId="{03D2127D-B998-4911-A5DA-0B9A18556094}" srcOrd="0" destOrd="0" presId="urn:microsoft.com/office/officeart/2005/8/layout/vProcess5"/>
    <dgm:cxn modelId="{A7CEFD61-3676-45C6-894F-5DC18FCD6FDF}" type="presOf" srcId="{9A3CF626-6764-40FF-828E-0408489C098D}" destId="{F92F783E-4F74-47AA-A68B-27C665BECB07}" srcOrd="1" destOrd="0" presId="urn:microsoft.com/office/officeart/2005/8/layout/vProcess5"/>
    <dgm:cxn modelId="{B0F42168-D799-4C86-95B1-B99772E3DD1E}" type="presOf" srcId="{00EAEB3A-69C9-4ACF-81AD-CB807325921A}" destId="{3025A8BA-FF73-4151-B809-8E3C50AE43B9}" srcOrd="0" destOrd="0" presId="urn:microsoft.com/office/officeart/2005/8/layout/vProcess5"/>
    <dgm:cxn modelId="{5E04394B-FAF3-425A-9CBB-1C9C866C68C1}" type="presOf" srcId="{F5F7EA68-2402-482E-85AD-252B59364A64}" destId="{59863572-66DC-419A-B547-E2C382A55BAB}" srcOrd="1" destOrd="0" presId="urn:microsoft.com/office/officeart/2005/8/layout/vProcess5"/>
    <dgm:cxn modelId="{4F5E4874-30B7-4D4F-81BD-D17ECC47DF0D}" srcId="{E39327C7-BA15-4FB9-8C5B-A13EE345294F}" destId="{4E42FA11-9C34-4235-BC82-08BB0C8EF2ED}" srcOrd="3" destOrd="0" parTransId="{EB50DAC2-E832-446B-A5C8-228B4733BCA2}" sibTransId="{D5571E6B-2507-4C6C-8B95-2FAF47FC080B}"/>
    <dgm:cxn modelId="{4138BA5A-EA9B-4BEC-A798-625A403496C2}" type="presOf" srcId="{65FE88F2-3FC6-4432-B32E-7BD770AF8E69}" destId="{5271D5DF-C966-424E-82B7-3A0871FA517F}" srcOrd="0" destOrd="0" presId="urn:microsoft.com/office/officeart/2005/8/layout/vProcess5"/>
    <dgm:cxn modelId="{0A054799-CFD2-449E-A073-7188DCDC9558}" srcId="{E39327C7-BA15-4FB9-8C5B-A13EE345294F}" destId="{00EAEB3A-69C9-4ACF-81AD-CB807325921A}" srcOrd="2" destOrd="0" parTransId="{BC0CDFE5-A187-4CC9-A50B-ABBECE8A43AE}" sibTransId="{65FE88F2-3FC6-4432-B32E-7BD770AF8E69}"/>
    <dgm:cxn modelId="{2EE3BE9E-2AEC-4BFB-BE34-40F19F6672CF}" type="presOf" srcId="{4E42FA11-9C34-4235-BC82-08BB0C8EF2ED}" destId="{CD724A0E-6AE6-49E9-97AC-78E856D198B7}" srcOrd="1" destOrd="0" presId="urn:microsoft.com/office/officeart/2005/8/layout/vProcess5"/>
    <dgm:cxn modelId="{21C5D5A4-6852-4061-81CE-FEAE0CE87EB9}" type="presOf" srcId="{4E42FA11-9C34-4235-BC82-08BB0C8EF2ED}" destId="{79A197C3-15AC-431D-A41F-15D2C9ABCF45}" srcOrd="0" destOrd="0" presId="urn:microsoft.com/office/officeart/2005/8/layout/vProcess5"/>
    <dgm:cxn modelId="{EFC37EB8-2236-4DC1-95F0-B7263E8C0258}" srcId="{E39327C7-BA15-4FB9-8C5B-A13EE345294F}" destId="{9A3CF626-6764-40FF-828E-0408489C098D}" srcOrd="0" destOrd="0" parTransId="{A9495942-2831-48AC-8792-30854B832AF5}" sibTransId="{EC415476-C80E-47E7-B7EB-B5B3DC8EA22B}"/>
    <dgm:cxn modelId="{BC4ACABB-A58D-4C30-B262-4B12D76874AA}" srcId="{E39327C7-BA15-4FB9-8C5B-A13EE345294F}" destId="{F5F7EA68-2402-482E-85AD-252B59364A64}" srcOrd="1" destOrd="0" parTransId="{657146F9-91F1-4246-87DD-1D12042731B7}" sibTransId="{6ED4CCDC-8B0D-4727-B961-5A51271C3C16}"/>
    <dgm:cxn modelId="{01972AF2-9ADC-4E80-8B7E-91F68C189915}" type="presOf" srcId="{EC415476-C80E-47E7-B7EB-B5B3DC8EA22B}" destId="{08C82E76-6285-4BE1-B307-8384894C94D2}" srcOrd="0" destOrd="0" presId="urn:microsoft.com/office/officeart/2005/8/layout/vProcess5"/>
    <dgm:cxn modelId="{1EE7BCBD-0052-4FE2-B967-57C7E6A321DB}" type="presParOf" srcId="{E7951954-8E0C-4DCC-94D9-8F72E869E54E}" destId="{FF01E37E-CB1D-47C9-A7DF-1EE7E26007E8}" srcOrd="0" destOrd="0" presId="urn:microsoft.com/office/officeart/2005/8/layout/vProcess5"/>
    <dgm:cxn modelId="{FA3ED34E-993C-4D4E-9FE2-A17A9772EF08}" type="presParOf" srcId="{E7951954-8E0C-4DCC-94D9-8F72E869E54E}" destId="{F2DB4267-2E1B-458C-A8B5-14CA46D6B299}" srcOrd="1" destOrd="0" presId="urn:microsoft.com/office/officeart/2005/8/layout/vProcess5"/>
    <dgm:cxn modelId="{4BAB34BD-1CB5-4A2F-982D-0A1E8473F8F2}" type="presParOf" srcId="{E7951954-8E0C-4DCC-94D9-8F72E869E54E}" destId="{03D2127D-B998-4911-A5DA-0B9A18556094}" srcOrd="2" destOrd="0" presId="urn:microsoft.com/office/officeart/2005/8/layout/vProcess5"/>
    <dgm:cxn modelId="{D07E1A17-51F0-43E9-B5BD-B16BBEFF9CD9}" type="presParOf" srcId="{E7951954-8E0C-4DCC-94D9-8F72E869E54E}" destId="{3025A8BA-FF73-4151-B809-8E3C50AE43B9}" srcOrd="3" destOrd="0" presId="urn:microsoft.com/office/officeart/2005/8/layout/vProcess5"/>
    <dgm:cxn modelId="{9E9BBE33-66CC-4152-852A-AE14D123A653}" type="presParOf" srcId="{E7951954-8E0C-4DCC-94D9-8F72E869E54E}" destId="{79A197C3-15AC-431D-A41F-15D2C9ABCF45}" srcOrd="4" destOrd="0" presId="urn:microsoft.com/office/officeart/2005/8/layout/vProcess5"/>
    <dgm:cxn modelId="{8E093DFA-DD4F-4C2A-800B-C6D2C46CAF38}" type="presParOf" srcId="{E7951954-8E0C-4DCC-94D9-8F72E869E54E}" destId="{08C82E76-6285-4BE1-B307-8384894C94D2}" srcOrd="5" destOrd="0" presId="urn:microsoft.com/office/officeart/2005/8/layout/vProcess5"/>
    <dgm:cxn modelId="{6C68B5F5-ABC0-409F-BB2B-BC6BB1204989}" type="presParOf" srcId="{E7951954-8E0C-4DCC-94D9-8F72E869E54E}" destId="{FDD7F248-284D-41CD-837A-4DFE3E1E3A09}" srcOrd="6" destOrd="0" presId="urn:microsoft.com/office/officeart/2005/8/layout/vProcess5"/>
    <dgm:cxn modelId="{7E55BEA7-AC0F-476C-9483-EAC1C3B308D9}" type="presParOf" srcId="{E7951954-8E0C-4DCC-94D9-8F72E869E54E}" destId="{5271D5DF-C966-424E-82B7-3A0871FA517F}" srcOrd="7" destOrd="0" presId="urn:microsoft.com/office/officeart/2005/8/layout/vProcess5"/>
    <dgm:cxn modelId="{E7B119BF-AE35-45C8-8A0B-725E47D33998}" type="presParOf" srcId="{E7951954-8E0C-4DCC-94D9-8F72E869E54E}" destId="{F92F783E-4F74-47AA-A68B-27C665BECB07}" srcOrd="8" destOrd="0" presId="urn:microsoft.com/office/officeart/2005/8/layout/vProcess5"/>
    <dgm:cxn modelId="{482EFAB3-F1DD-4296-9A69-585C0FB8DE96}" type="presParOf" srcId="{E7951954-8E0C-4DCC-94D9-8F72E869E54E}" destId="{59863572-66DC-419A-B547-E2C382A55BAB}" srcOrd="9" destOrd="0" presId="urn:microsoft.com/office/officeart/2005/8/layout/vProcess5"/>
    <dgm:cxn modelId="{FF7B3F10-58FF-4623-82E3-B75B69EA203B}" type="presParOf" srcId="{E7951954-8E0C-4DCC-94D9-8F72E869E54E}" destId="{DEBCB4FC-6B2F-4254-B632-C99D72CF3CA4}" srcOrd="10" destOrd="0" presId="urn:microsoft.com/office/officeart/2005/8/layout/vProcess5"/>
    <dgm:cxn modelId="{1F87E23D-150A-4063-A42E-4CBE1D84CAAC}" type="presParOf" srcId="{E7951954-8E0C-4DCC-94D9-8F72E869E54E}" destId="{CD724A0E-6AE6-49E9-97AC-78E856D198B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97C336-C6C3-4106-941C-28BF978B719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52B08C-233D-49B3-895B-E9AB1B13DADA}">
      <dgm:prSet/>
      <dgm:spPr>
        <a:solidFill>
          <a:srgbClr val="FFC000"/>
        </a:solidFill>
      </dgm:spPr>
      <dgm:t>
        <a:bodyPr/>
        <a:lstStyle/>
        <a:p>
          <a:r>
            <a:rPr lang="en-US" b="1" u="sng"/>
            <a:t>Issues</a:t>
          </a:r>
          <a:r>
            <a:rPr lang="en-US" b="1"/>
            <a:t>         </a:t>
          </a:r>
          <a:endParaRPr lang="en-US"/>
        </a:p>
      </dgm:t>
    </dgm:pt>
    <dgm:pt modelId="{58B9F419-700C-42EE-A907-F770BF035DF9}" type="parTrans" cxnId="{D56EEFD6-8415-4615-8D68-51FF23FE78CD}">
      <dgm:prSet/>
      <dgm:spPr/>
      <dgm:t>
        <a:bodyPr/>
        <a:lstStyle/>
        <a:p>
          <a:endParaRPr lang="en-US"/>
        </a:p>
      </dgm:t>
    </dgm:pt>
    <dgm:pt modelId="{0BB3275C-D1A5-4E05-BA65-CCAC3ED6CDC2}" type="sibTrans" cxnId="{D56EEFD6-8415-4615-8D68-51FF23FE78CD}">
      <dgm:prSet/>
      <dgm:spPr/>
      <dgm:t>
        <a:bodyPr/>
        <a:lstStyle/>
        <a:p>
          <a:endParaRPr lang="en-US"/>
        </a:p>
      </dgm:t>
    </dgm:pt>
    <dgm:pt modelId="{CA50B414-9A52-4696-8B63-F927DFDE94EC}">
      <dgm:prSet/>
      <dgm:spPr/>
      <dgm:t>
        <a:bodyPr/>
        <a:lstStyle/>
        <a:p>
          <a:r>
            <a:rPr lang="en-US" b="1"/>
            <a:t>Hypoxia – e.g. faunal mortalities, nutrient dynamics</a:t>
          </a:r>
          <a:endParaRPr lang="en-US"/>
        </a:p>
      </dgm:t>
    </dgm:pt>
    <dgm:pt modelId="{84EC8455-8328-4880-9875-CA80D79CBA27}" type="parTrans" cxnId="{A8A6F48D-7B83-4C9D-B0AA-246C09710C30}">
      <dgm:prSet/>
      <dgm:spPr/>
      <dgm:t>
        <a:bodyPr/>
        <a:lstStyle/>
        <a:p>
          <a:endParaRPr lang="en-US"/>
        </a:p>
      </dgm:t>
    </dgm:pt>
    <dgm:pt modelId="{2442E95B-8C2A-4923-8B75-19B70BEF4D1C}" type="sibTrans" cxnId="{A8A6F48D-7B83-4C9D-B0AA-246C09710C30}">
      <dgm:prSet/>
      <dgm:spPr/>
      <dgm:t>
        <a:bodyPr/>
        <a:lstStyle/>
        <a:p>
          <a:endParaRPr lang="en-US"/>
        </a:p>
      </dgm:t>
    </dgm:pt>
    <dgm:pt modelId="{25661275-8121-4079-ACF4-98009698D8D0}">
      <dgm:prSet/>
      <dgm:spPr/>
      <dgm:t>
        <a:bodyPr/>
        <a:lstStyle/>
        <a:p>
          <a:r>
            <a:rPr lang="en-US" b="1"/>
            <a:t>Toxins – e.g. neurotoxins, hepatotoxins, ichthyotoxins</a:t>
          </a:r>
          <a:endParaRPr lang="en-US"/>
        </a:p>
      </dgm:t>
    </dgm:pt>
    <dgm:pt modelId="{F2EB1121-D075-4D7A-9F53-10FC2F4E6609}" type="parTrans" cxnId="{3BC631E4-C59D-4557-903C-8F32C9251090}">
      <dgm:prSet/>
      <dgm:spPr/>
      <dgm:t>
        <a:bodyPr/>
        <a:lstStyle/>
        <a:p>
          <a:endParaRPr lang="en-US"/>
        </a:p>
      </dgm:t>
    </dgm:pt>
    <dgm:pt modelId="{A87BABB2-6F22-4A91-9C4F-B1371ABD8F78}" type="sibTrans" cxnId="{3BC631E4-C59D-4557-903C-8F32C9251090}">
      <dgm:prSet/>
      <dgm:spPr/>
      <dgm:t>
        <a:bodyPr/>
        <a:lstStyle/>
        <a:p>
          <a:endParaRPr lang="en-US"/>
        </a:p>
      </dgm:t>
    </dgm:pt>
    <dgm:pt modelId="{101476B0-4690-4E1D-99AC-69229D880431}">
      <dgm:prSet/>
      <dgm:spPr/>
      <dgm:t>
        <a:bodyPr/>
        <a:lstStyle/>
        <a:p>
          <a:r>
            <a:rPr lang="en-US" b="1"/>
            <a:t>Allellopathy – e.g. elimination of beneficial taxa </a:t>
          </a:r>
          <a:endParaRPr lang="en-US"/>
        </a:p>
      </dgm:t>
    </dgm:pt>
    <dgm:pt modelId="{FDE4D379-89D8-43C9-9E6B-23D59E4FEC92}" type="parTrans" cxnId="{6E3D3F41-CD4A-4590-89E6-1A8FCE9FAAAE}">
      <dgm:prSet/>
      <dgm:spPr/>
      <dgm:t>
        <a:bodyPr/>
        <a:lstStyle/>
        <a:p>
          <a:endParaRPr lang="en-US"/>
        </a:p>
      </dgm:t>
    </dgm:pt>
    <dgm:pt modelId="{BD2E2D36-D84D-46BB-9210-39F9387E9BC7}" type="sibTrans" cxnId="{6E3D3F41-CD4A-4590-89E6-1A8FCE9FAAAE}">
      <dgm:prSet/>
      <dgm:spPr/>
      <dgm:t>
        <a:bodyPr/>
        <a:lstStyle/>
        <a:p>
          <a:endParaRPr lang="en-US"/>
        </a:p>
      </dgm:t>
    </dgm:pt>
    <dgm:pt modelId="{001C213D-07CB-4C38-9CA2-0A4C6E16D462}">
      <dgm:prSet/>
      <dgm:spPr/>
      <dgm:t>
        <a:bodyPr/>
        <a:lstStyle/>
        <a:p>
          <a:r>
            <a:rPr lang="en-US" b="1"/>
            <a:t>Light attenuation – e.g. loss of seagrass production</a:t>
          </a:r>
          <a:endParaRPr lang="en-US"/>
        </a:p>
      </dgm:t>
    </dgm:pt>
    <dgm:pt modelId="{8F550FE9-2C7B-45DD-8A06-5F1DF23C65F5}" type="parTrans" cxnId="{324A76CE-64E9-410E-856D-D9409D3B6CC5}">
      <dgm:prSet/>
      <dgm:spPr/>
      <dgm:t>
        <a:bodyPr/>
        <a:lstStyle/>
        <a:p>
          <a:endParaRPr lang="en-US"/>
        </a:p>
      </dgm:t>
    </dgm:pt>
    <dgm:pt modelId="{3EF7B0A9-052A-4A89-AEFB-50AEECF9367F}" type="sibTrans" cxnId="{324A76CE-64E9-410E-856D-D9409D3B6CC5}">
      <dgm:prSet/>
      <dgm:spPr/>
      <dgm:t>
        <a:bodyPr/>
        <a:lstStyle/>
        <a:p>
          <a:endParaRPr lang="en-US"/>
        </a:p>
      </dgm:t>
    </dgm:pt>
    <dgm:pt modelId="{A4844986-7CF0-4570-94BC-F74689A7B4D9}">
      <dgm:prSet/>
      <dgm:spPr/>
      <dgm:t>
        <a:bodyPr/>
        <a:lstStyle/>
        <a:p>
          <a:r>
            <a:rPr lang="en-US" b="1"/>
            <a:t>Physical disruption – e.g. muscilage, spines</a:t>
          </a:r>
          <a:endParaRPr lang="en-US"/>
        </a:p>
      </dgm:t>
    </dgm:pt>
    <dgm:pt modelId="{C7BD0E83-AC48-4200-9651-05C51FF8D640}" type="parTrans" cxnId="{6D834833-5531-4768-8B5C-1C73DA6DF25C}">
      <dgm:prSet/>
      <dgm:spPr/>
      <dgm:t>
        <a:bodyPr/>
        <a:lstStyle/>
        <a:p>
          <a:endParaRPr lang="en-US"/>
        </a:p>
      </dgm:t>
    </dgm:pt>
    <dgm:pt modelId="{78F88E69-8C22-411E-9091-587FECAA9DA5}" type="sibTrans" cxnId="{6D834833-5531-4768-8B5C-1C73DA6DF25C}">
      <dgm:prSet/>
      <dgm:spPr/>
      <dgm:t>
        <a:bodyPr/>
        <a:lstStyle/>
        <a:p>
          <a:endParaRPr lang="en-US"/>
        </a:p>
      </dgm:t>
    </dgm:pt>
    <dgm:pt modelId="{D4B6209F-AF6B-4652-8CBB-BABA074ADD1D}">
      <dgm:prSet/>
      <dgm:spPr/>
      <dgm:t>
        <a:bodyPr/>
        <a:lstStyle/>
        <a:p>
          <a:r>
            <a:rPr lang="en-US" b="1"/>
            <a:t>Food web alteration – e.g. carbon transfer, microbial loop</a:t>
          </a:r>
          <a:endParaRPr lang="en-US"/>
        </a:p>
      </dgm:t>
    </dgm:pt>
    <dgm:pt modelId="{348620F6-DEDD-41FF-AC9A-57A50AA3AF06}" type="parTrans" cxnId="{2F640216-1B6A-4134-BAF6-D7C765308983}">
      <dgm:prSet/>
      <dgm:spPr/>
      <dgm:t>
        <a:bodyPr/>
        <a:lstStyle/>
        <a:p>
          <a:endParaRPr lang="en-US"/>
        </a:p>
      </dgm:t>
    </dgm:pt>
    <dgm:pt modelId="{1EA9408B-1F7A-4F44-BA47-6B502855FA55}" type="sibTrans" cxnId="{2F640216-1B6A-4134-BAF6-D7C765308983}">
      <dgm:prSet/>
      <dgm:spPr/>
      <dgm:t>
        <a:bodyPr/>
        <a:lstStyle/>
        <a:p>
          <a:endParaRPr lang="en-US"/>
        </a:p>
      </dgm:t>
    </dgm:pt>
    <dgm:pt modelId="{F25B08DF-3D83-4046-9142-82D1104C3B39}">
      <dgm:prSet/>
      <dgm:spPr/>
      <dgm:t>
        <a:bodyPr/>
        <a:lstStyle/>
        <a:p>
          <a:r>
            <a:rPr lang="en-US" b="1" dirty="0"/>
            <a:t>Aesthetics –</a:t>
          </a:r>
        </a:p>
        <a:p>
          <a:r>
            <a:rPr lang="en-US" b="1" dirty="0"/>
            <a:t>Public</a:t>
          </a:r>
        </a:p>
        <a:p>
          <a:r>
            <a:rPr lang="en-US" b="1" dirty="0"/>
            <a:t>Outrage</a:t>
          </a:r>
          <a:endParaRPr lang="en-US" dirty="0"/>
        </a:p>
      </dgm:t>
    </dgm:pt>
    <dgm:pt modelId="{38D3E599-AF51-4ADF-B8C8-FADDA3722C11}" type="parTrans" cxnId="{4A7C8C0E-7A26-4E74-85BD-4AE0976D1066}">
      <dgm:prSet/>
      <dgm:spPr/>
      <dgm:t>
        <a:bodyPr/>
        <a:lstStyle/>
        <a:p>
          <a:endParaRPr lang="en-US"/>
        </a:p>
      </dgm:t>
    </dgm:pt>
    <dgm:pt modelId="{2019B6A9-78DB-48F1-915B-93B8DA7D105C}" type="sibTrans" cxnId="{4A7C8C0E-7A26-4E74-85BD-4AE0976D1066}">
      <dgm:prSet/>
      <dgm:spPr/>
      <dgm:t>
        <a:bodyPr/>
        <a:lstStyle/>
        <a:p>
          <a:endParaRPr lang="en-US"/>
        </a:p>
      </dgm:t>
    </dgm:pt>
    <dgm:pt modelId="{D6B0D0FD-7349-4D9C-A693-49A97DAE0724}" type="pres">
      <dgm:prSet presAssocID="{7A97C336-C6C3-4106-941C-28BF978B719C}" presName="diagram" presStyleCnt="0">
        <dgm:presLayoutVars>
          <dgm:dir/>
          <dgm:resizeHandles val="exact"/>
        </dgm:presLayoutVars>
      </dgm:prSet>
      <dgm:spPr/>
    </dgm:pt>
    <dgm:pt modelId="{859D83C1-199F-4325-9F96-7B8F881D79D8}" type="pres">
      <dgm:prSet presAssocID="{D452B08C-233D-49B3-895B-E9AB1B13DADA}" presName="node" presStyleLbl="node1" presStyleIdx="0" presStyleCnt="8">
        <dgm:presLayoutVars>
          <dgm:bulletEnabled val="1"/>
        </dgm:presLayoutVars>
      </dgm:prSet>
      <dgm:spPr/>
    </dgm:pt>
    <dgm:pt modelId="{15DEAB3A-B6D5-4552-A3D5-CCE4D9D4456C}" type="pres">
      <dgm:prSet presAssocID="{0BB3275C-D1A5-4E05-BA65-CCAC3ED6CDC2}" presName="sibTrans" presStyleCnt="0"/>
      <dgm:spPr/>
    </dgm:pt>
    <dgm:pt modelId="{A55B6963-5FA2-46BA-BCFF-938C73EE75FC}" type="pres">
      <dgm:prSet presAssocID="{CA50B414-9A52-4696-8B63-F927DFDE94EC}" presName="node" presStyleLbl="node1" presStyleIdx="1" presStyleCnt="8">
        <dgm:presLayoutVars>
          <dgm:bulletEnabled val="1"/>
        </dgm:presLayoutVars>
      </dgm:prSet>
      <dgm:spPr/>
    </dgm:pt>
    <dgm:pt modelId="{9D3FC869-0BE5-4373-A372-CAF9B05CEFA0}" type="pres">
      <dgm:prSet presAssocID="{2442E95B-8C2A-4923-8B75-19B70BEF4D1C}" presName="sibTrans" presStyleCnt="0"/>
      <dgm:spPr/>
    </dgm:pt>
    <dgm:pt modelId="{8CAE5ED0-EEA7-478A-90C5-54ABF5432432}" type="pres">
      <dgm:prSet presAssocID="{25661275-8121-4079-ACF4-98009698D8D0}" presName="node" presStyleLbl="node1" presStyleIdx="2" presStyleCnt="8">
        <dgm:presLayoutVars>
          <dgm:bulletEnabled val="1"/>
        </dgm:presLayoutVars>
      </dgm:prSet>
      <dgm:spPr/>
    </dgm:pt>
    <dgm:pt modelId="{D4416A80-38DE-4746-B2D7-91C0A39C0390}" type="pres">
      <dgm:prSet presAssocID="{A87BABB2-6F22-4A91-9C4F-B1371ABD8F78}" presName="sibTrans" presStyleCnt="0"/>
      <dgm:spPr/>
    </dgm:pt>
    <dgm:pt modelId="{0705DD56-157C-4270-9B07-D203FEE8B1D5}" type="pres">
      <dgm:prSet presAssocID="{101476B0-4690-4E1D-99AC-69229D880431}" presName="node" presStyleLbl="node1" presStyleIdx="3" presStyleCnt="8">
        <dgm:presLayoutVars>
          <dgm:bulletEnabled val="1"/>
        </dgm:presLayoutVars>
      </dgm:prSet>
      <dgm:spPr/>
    </dgm:pt>
    <dgm:pt modelId="{4542D625-EBA4-4F1E-9EB7-65F6749D2D4D}" type="pres">
      <dgm:prSet presAssocID="{BD2E2D36-D84D-46BB-9210-39F9387E9BC7}" presName="sibTrans" presStyleCnt="0"/>
      <dgm:spPr/>
    </dgm:pt>
    <dgm:pt modelId="{88C1C4E8-3247-4BD4-8E96-E0D38CBDA614}" type="pres">
      <dgm:prSet presAssocID="{001C213D-07CB-4C38-9CA2-0A4C6E16D462}" presName="node" presStyleLbl="node1" presStyleIdx="4" presStyleCnt="8">
        <dgm:presLayoutVars>
          <dgm:bulletEnabled val="1"/>
        </dgm:presLayoutVars>
      </dgm:prSet>
      <dgm:spPr/>
    </dgm:pt>
    <dgm:pt modelId="{E65F11E6-996A-42AC-8EAE-1965EB675DB6}" type="pres">
      <dgm:prSet presAssocID="{3EF7B0A9-052A-4A89-AEFB-50AEECF9367F}" presName="sibTrans" presStyleCnt="0"/>
      <dgm:spPr/>
    </dgm:pt>
    <dgm:pt modelId="{363D27BB-011D-4ADE-B28D-D6D77D74FAFE}" type="pres">
      <dgm:prSet presAssocID="{A4844986-7CF0-4570-94BC-F74689A7B4D9}" presName="node" presStyleLbl="node1" presStyleIdx="5" presStyleCnt="8">
        <dgm:presLayoutVars>
          <dgm:bulletEnabled val="1"/>
        </dgm:presLayoutVars>
      </dgm:prSet>
      <dgm:spPr/>
    </dgm:pt>
    <dgm:pt modelId="{265548F6-CFFE-46CA-ACF3-F3A532693366}" type="pres">
      <dgm:prSet presAssocID="{78F88E69-8C22-411E-9091-587FECAA9DA5}" presName="sibTrans" presStyleCnt="0"/>
      <dgm:spPr/>
    </dgm:pt>
    <dgm:pt modelId="{B0290897-93F4-42B1-AF3B-6570C2702061}" type="pres">
      <dgm:prSet presAssocID="{D4B6209F-AF6B-4652-8CBB-BABA074ADD1D}" presName="node" presStyleLbl="node1" presStyleIdx="6" presStyleCnt="8">
        <dgm:presLayoutVars>
          <dgm:bulletEnabled val="1"/>
        </dgm:presLayoutVars>
      </dgm:prSet>
      <dgm:spPr/>
    </dgm:pt>
    <dgm:pt modelId="{B5F79EF8-8FDE-4D89-9CA5-F8C80777D7B3}" type="pres">
      <dgm:prSet presAssocID="{1EA9408B-1F7A-4F44-BA47-6B502855FA55}" presName="sibTrans" presStyleCnt="0"/>
      <dgm:spPr/>
    </dgm:pt>
    <dgm:pt modelId="{5F6CF9C4-BDAD-4A85-9D7B-460711628D60}" type="pres">
      <dgm:prSet presAssocID="{F25B08DF-3D83-4046-9142-82D1104C3B39}" presName="node" presStyleLbl="node1" presStyleIdx="7" presStyleCnt="8">
        <dgm:presLayoutVars>
          <dgm:bulletEnabled val="1"/>
        </dgm:presLayoutVars>
      </dgm:prSet>
      <dgm:spPr/>
    </dgm:pt>
  </dgm:ptLst>
  <dgm:cxnLst>
    <dgm:cxn modelId="{8922140C-D8A4-4DB7-89B6-2FA592C6C0B5}" type="presOf" srcId="{CA50B414-9A52-4696-8B63-F927DFDE94EC}" destId="{A55B6963-5FA2-46BA-BCFF-938C73EE75FC}" srcOrd="0" destOrd="0" presId="urn:microsoft.com/office/officeart/2005/8/layout/default"/>
    <dgm:cxn modelId="{4A7C8C0E-7A26-4E74-85BD-4AE0976D1066}" srcId="{7A97C336-C6C3-4106-941C-28BF978B719C}" destId="{F25B08DF-3D83-4046-9142-82D1104C3B39}" srcOrd="7" destOrd="0" parTransId="{38D3E599-AF51-4ADF-B8C8-FADDA3722C11}" sibTransId="{2019B6A9-78DB-48F1-915B-93B8DA7D105C}"/>
    <dgm:cxn modelId="{2F640216-1B6A-4134-BAF6-D7C765308983}" srcId="{7A97C336-C6C3-4106-941C-28BF978B719C}" destId="{D4B6209F-AF6B-4652-8CBB-BABA074ADD1D}" srcOrd="6" destOrd="0" parTransId="{348620F6-DEDD-41FF-AC9A-57A50AA3AF06}" sibTransId="{1EA9408B-1F7A-4F44-BA47-6B502855FA55}"/>
    <dgm:cxn modelId="{6D834833-5531-4768-8B5C-1C73DA6DF25C}" srcId="{7A97C336-C6C3-4106-941C-28BF978B719C}" destId="{A4844986-7CF0-4570-94BC-F74689A7B4D9}" srcOrd="5" destOrd="0" parTransId="{C7BD0E83-AC48-4200-9651-05C51FF8D640}" sibTransId="{78F88E69-8C22-411E-9091-587FECAA9DA5}"/>
    <dgm:cxn modelId="{6E3D3F41-CD4A-4590-89E6-1A8FCE9FAAAE}" srcId="{7A97C336-C6C3-4106-941C-28BF978B719C}" destId="{101476B0-4690-4E1D-99AC-69229D880431}" srcOrd="3" destOrd="0" parTransId="{FDE4D379-89D8-43C9-9E6B-23D59E4FEC92}" sibTransId="{BD2E2D36-D84D-46BB-9210-39F9387E9BC7}"/>
    <dgm:cxn modelId="{03F6D242-0880-4D99-9090-591B9BC1E23F}" type="presOf" srcId="{F25B08DF-3D83-4046-9142-82D1104C3B39}" destId="{5F6CF9C4-BDAD-4A85-9D7B-460711628D60}" srcOrd="0" destOrd="0" presId="urn:microsoft.com/office/officeart/2005/8/layout/default"/>
    <dgm:cxn modelId="{52DD5E57-3B84-44CD-8FC6-70BBB802AB0A}" type="presOf" srcId="{A4844986-7CF0-4570-94BC-F74689A7B4D9}" destId="{363D27BB-011D-4ADE-B28D-D6D77D74FAFE}" srcOrd="0" destOrd="0" presId="urn:microsoft.com/office/officeart/2005/8/layout/default"/>
    <dgm:cxn modelId="{761BD982-635E-41F8-87CA-9B69CC540767}" type="presOf" srcId="{7A97C336-C6C3-4106-941C-28BF978B719C}" destId="{D6B0D0FD-7349-4D9C-A693-49A97DAE0724}" srcOrd="0" destOrd="0" presId="urn:microsoft.com/office/officeart/2005/8/layout/default"/>
    <dgm:cxn modelId="{A8A6F48D-7B83-4C9D-B0AA-246C09710C30}" srcId="{7A97C336-C6C3-4106-941C-28BF978B719C}" destId="{CA50B414-9A52-4696-8B63-F927DFDE94EC}" srcOrd="1" destOrd="0" parTransId="{84EC8455-8328-4880-9875-CA80D79CBA27}" sibTransId="{2442E95B-8C2A-4923-8B75-19B70BEF4D1C}"/>
    <dgm:cxn modelId="{633249A4-FE9C-4BE3-9CB0-A3BAE637577C}" type="presOf" srcId="{001C213D-07CB-4C38-9CA2-0A4C6E16D462}" destId="{88C1C4E8-3247-4BD4-8E96-E0D38CBDA614}" srcOrd="0" destOrd="0" presId="urn:microsoft.com/office/officeart/2005/8/layout/default"/>
    <dgm:cxn modelId="{BB7FCCA8-B27E-42B3-80E3-3C1D8EA8CA04}" type="presOf" srcId="{25661275-8121-4079-ACF4-98009698D8D0}" destId="{8CAE5ED0-EEA7-478A-90C5-54ABF5432432}" srcOrd="0" destOrd="0" presId="urn:microsoft.com/office/officeart/2005/8/layout/default"/>
    <dgm:cxn modelId="{660625B0-9B60-44CA-BE42-36CFC8E5BC85}" type="presOf" srcId="{101476B0-4690-4E1D-99AC-69229D880431}" destId="{0705DD56-157C-4270-9B07-D203FEE8B1D5}" srcOrd="0" destOrd="0" presId="urn:microsoft.com/office/officeart/2005/8/layout/default"/>
    <dgm:cxn modelId="{84382DB2-082B-494F-8B61-7890CD7A541C}" type="presOf" srcId="{D452B08C-233D-49B3-895B-E9AB1B13DADA}" destId="{859D83C1-199F-4325-9F96-7B8F881D79D8}" srcOrd="0" destOrd="0" presId="urn:microsoft.com/office/officeart/2005/8/layout/default"/>
    <dgm:cxn modelId="{ECAEB8C4-1324-47A9-9810-874454AFCECE}" type="presOf" srcId="{D4B6209F-AF6B-4652-8CBB-BABA074ADD1D}" destId="{B0290897-93F4-42B1-AF3B-6570C2702061}" srcOrd="0" destOrd="0" presId="urn:microsoft.com/office/officeart/2005/8/layout/default"/>
    <dgm:cxn modelId="{324A76CE-64E9-410E-856D-D9409D3B6CC5}" srcId="{7A97C336-C6C3-4106-941C-28BF978B719C}" destId="{001C213D-07CB-4C38-9CA2-0A4C6E16D462}" srcOrd="4" destOrd="0" parTransId="{8F550FE9-2C7B-45DD-8A06-5F1DF23C65F5}" sibTransId="{3EF7B0A9-052A-4A89-AEFB-50AEECF9367F}"/>
    <dgm:cxn modelId="{D56EEFD6-8415-4615-8D68-51FF23FE78CD}" srcId="{7A97C336-C6C3-4106-941C-28BF978B719C}" destId="{D452B08C-233D-49B3-895B-E9AB1B13DADA}" srcOrd="0" destOrd="0" parTransId="{58B9F419-700C-42EE-A907-F770BF035DF9}" sibTransId="{0BB3275C-D1A5-4E05-BA65-CCAC3ED6CDC2}"/>
    <dgm:cxn modelId="{3BC631E4-C59D-4557-903C-8F32C9251090}" srcId="{7A97C336-C6C3-4106-941C-28BF978B719C}" destId="{25661275-8121-4079-ACF4-98009698D8D0}" srcOrd="2" destOrd="0" parTransId="{F2EB1121-D075-4D7A-9F53-10FC2F4E6609}" sibTransId="{A87BABB2-6F22-4A91-9C4F-B1371ABD8F78}"/>
    <dgm:cxn modelId="{913D4FAC-FE34-42BF-8447-FEFB511391A9}" type="presParOf" srcId="{D6B0D0FD-7349-4D9C-A693-49A97DAE0724}" destId="{859D83C1-199F-4325-9F96-7B8F881D79D8}" srcOrd="0" destOrd="0" presId="urn:microsoft.com/office/officeart/2005/8/layout/default"/>
    <dgm:cxn modelId="{9226626F-238E-4F2A-852E-E43B47CD137F}" type="presParOf" srcId="{D6B0D0FD-7349-4D9C-A693-49A97DAE0724}" destId="{15DEAB3A-B6D5-4552-A3D5-CCE4D9D4456C}" srcOrd="1" destOrd="0" presId="urn:microsoft.com/office/officeart/2005/8/layout/default"/>
    <dgm:cxn modelId="{CFBEB422-3753-4348-91CD-4BB5A3BD1450}" type="presParOf" srcId="{D6B0D0FD-7349-4D9C-A693-49A97DAE0724}" destId="{A55B6963-5FA2-46BA-BCFF-938C73EE75FC}" srcOrd="2" destOrd="0" presId="urn:microsoft.com/office/officeart/2005/8/layout/default"/>
    <dgm:cxn modelId="{6DBBC45C-1023-4444-8FCB-7FA5CE0A02BB}" type="presParOf" srcId="{D6B0D0FD-7349-4D9C-A693-49A97DAE0724}" destId="{9D3FC869-0BE5-4373-A372-CAF9B05CEFA0}" srcOrd="3" destOrd="0" presId="urn:microsoft.com/office/officeart/2005/8/layout/default"/>
    <dgm:cxn modelId="{C8AF2606-2BFD-4E5D-886F-949385A67518}" type="presParOf" srcId="{D6B0D0FD-7349-4D9C-A693-49A97DAE0724}" destId="{8CAE5ED0-EEA7-478A-90C5-54ABF5432432}" srcOrd="4" destOrd="0" presId="urn:microsoft.com/office/officeart/2005/8/layout/default"/>
    <dgm:cxn modelId="{2396F4E2-80B9-49D8-AF5A-2F090FF5BD09}" type="presParOf" srcId="{D6B0D0FD-7349-4D9C-A693-49A97DAE0724}" destId="{D4416A80-38DE-4746-B2D7-91C0A39C0390}" srcOrd="5" destOrd="0" presId="urn:microsoft.com/office/officeart/2005/8/layout/default"/>
    <dgm:cxn modelId="{AF13B47D-00F5-436A-80E7-9CFB1BF28853}" type="presParOf" srcId="{D6B0D0FD-7349-4D9C-A693-49A97DAE0724}" destId="{0705DD56-157C-4270-9B07-D203FEE8B1D5}" srcOrd="6" destOrd="0" presId="urn:microsoft.com/office/officeart/2005/8/layout/default"/>
    <dgm:cxn modelId="{1E717596-9ADD-47EF-B13F-B8E19E7B754B}" type="presParOf" srcId="{D6B0D0FD-7349-4D9C-A693-49A97DAE0724}" destId="{4542D625-EBA4-4F1E-9EB7-65F6749D2D4D}" srcOrd="7" destOrd="0" presId="urn:microsoft.com/office/officeart/2005/8/layout/default"/>
    <dgm:cxn modelId="{BCCFE17E-882B-4AA2-AF3F-4ECFD98E06D2}" type="presParOf" srcId="{D6B0D0FD-7349-4D9C-A693-49A97DAE0724}" destId="{88C1C4E8-3247-4BD4-8E96-E0D38CBDA614}" srcOrd="8" destOrd="0" presId="urn:microsoft.com/office/officeart/2005/8/layout/default"/>
    <dgm:cxn modelId="{210B48C5-CCE2-4500-83CC-F6AF04190462}" type="presParOf" srcId="{D6B0D0FD-7349-4D9C-A693-49A97DAE0724}" destId="{E65F11E6-996A-42AC-8EAE-1965EB675DB6}" srcOrd="9" destOrd="0" presId="urn:microsoft.com/office/officeart/2005/8/layout/default"/>
    <dgm:cxn modelId="{409D9D3D-06AF-43B8-837C-CEA43D75DA88}" type="presParOf" srcId="{D6B0D0FD-7349-4D9C-A693-49A97DAE0724}" destId="{363D27BB-011D-4ADE-B28D-D6D77D74FAFE}" srcOrd="10" destOrd="0" presId="urn:microsoft.com/office/officeart/2005/8/layout/default"/>
    <dgm:cxn modelId="{3D90E55D-5C45-4053-B114-41B2345DBC43}" type="presParOf" srcId="{D6B0D0FD-7349-4D9C-A693-49A97DAE0724}" destId="{265548F6-CFFE-46CA-ACF3-F3A532693366}" srcOrd="11" destOrd="0" presId="urn:microsoft.com/office/officeart/2005/8/layout/default"/>
    <dgm:cxn modelId="{855BEABF-95EE-4D0F-BF86-363EBFD79502}" type="presParOf" srcId="{D6B0D0FD-7349-4D9C-A693-49A97DAE0724}" destId="{B0290897-93F4-42B1-AF3B-6570C2702061}" srcOrd="12" destOrd="0" presId="urn:microsoft.com/office/officeart/2005/8/layout/default"/>
    <dgm:cxn modelId="{8484EC16-D0DC-474D-ADA3-F041B77AE1BF}" type="presParOf" srcId="{D6B0D0FD-7349-4D9C-A693-49A97DAE0724}" destId="{B5F79EF8-8FDE-4D89-9CA5-F8C80777D7B3}" srcOrd="13" destOrd="0" presId="urn:microsoft.com/office/officeart/2005/8/layout/default"/>
    <dgm:cxn modelId="{14C5CCA4-D338-4099-8E04-7AC7F028CD57}" type="presParOf" srcId="{D6B0D0FD-7349-4D9C-A693-49A97DAE0724}" destId="{5F6CF9C4-BDAD-4A85-9D7B-460711628D60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B4267-2E1B-458C-A8B5-14CA46D6B299}">
      <dsp:nvSpPr>
        <dsp:cNvPr id="0" name=""/>
        <dsp:cNvSpPr/>
      </dsp:nvSpPr>
      <dsp:spPr>
        <a:xfrm>
          <a:off x="0" y="0"/>
          <a:ext cx="8536324" cy="11598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u="sng" kern="1200" dirty="0"/>
            <a:t>Bloom Scenarios</a:t>
          </a:r>
          <a:r>
            <a:rPr lang="en-US" sz="2500" b="1" kern="1200" dirty="0"/>
            <a:t>         </a:t>
          </a:r>
          <a:endParaRPr lang="en-US" sz="2500" kern="1200" dirty="0"/>
        </a:p>
      </dsp:txBody>
      <dsp:txXfrm>
        <a:off x="33972" y="33972"/>
        <a:ext cx="7186711" cy="1091937"/>
      </dsp:txXfrm>
    </dsp:sp>
    <dsp:sp modelId="{03D2127D-B998-4911-A5DA-0B9A18556094}">
      <dsp:nvSpPr>
        <dsp:cNvPr id="0" name=""/>
        <dsp:cNvSpPr/>
      </dsp:nvSpPr>
      <dsp:spPr>
        <a:xfrm>
          <a:off x="714917" y="1370768"/>
          <a:ext cx="8536324" cy="11598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Freshwater blooms introduced to estuary –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e.g., </a:t>
          </a:r>
          <a:r>
            <a:rPr lang="en-US" sz="2500" b="1" i="1" kern="1200" dirty="0"/>
            <a:t>Microcystis aeruginosa, </a:t>
          </a:r>
          <a:r>
            <a:rPr lang="en-US" sz="2500" b="1" i="0" kern="1200" dirty="0"/>
            <a:t>toxic filamentous spp.</a:t>
          </a:r>
          <a:endParaRPr lang="en-US" sz="2500" kern="1200" dirty="0"/>
        </a:p>
      </dsp:txBody>
      <dsp:txXfrm>
        <a:off x="748889" y="1404740"/>
        <a:ext cx="6999540" cy="1091937"/>
      </dsp:txXfrm>
    </dsp:sp>
    <dsp:sp modelId="{3025A8BA-FF73-4151-B809-8E3C50AE43B9}">
      <dsp:nvSpPr>
        <dsp:cNvPr id="0" name=""/>
        <dsp:cNvSpPr/>
      </dsp:nvSpPr>
      <dsp:spPr>
        <a:xfrm>
          <a:off x="1419163" y="2741537"/>
          <a:ext cx="8536324" cy="115988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Marine blooms in the estuary –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1" kern="1200" dirty="0"/>
            <a:t>e.g., Akashiwo, Skeletonema</a:t>
          </a:r>
          <a:endParaRPr lang="en-US" sz="2500" kern="1200" dirty="0"/>
        </a:p>
      </dsp:txBody>
      <dsp:txXfrm>
        <a:off x="1453135" y="2775509"/>
        <a:ext cx="7010211" cy="1091937"/>
      </dsp:txXfrm>
    </dsp:sp>
    <dsp:sp modelId="{79A197C3-15AC-431D-A41F-15D2C9ABCF45}">
      <dsp:nvSpPr>
        <dsp:cNvPr id="0" name=""/>
        <dsp:cNvSpPr/>
      </dsp:nvSpPr>
      <dsp:spPr>
        <a:xfrm>
          <a:off x="2134081" y="4112306"/>
          <a:ext cx="8536324" cy="115988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Marine nearshore blooms – 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e.g., </a:t>
          </a:r>
          <a:r>
            <a:rPr lang="en-US" sz="2500" b="1" i="1" kern="1200" dirty="0"/>
            <a:t>Karenia, </a:t>
          </a:r>
          <a:r>
            <a:rPr lang="en-US" sz="2500" b="1" i="0" kern="1200" dirty="0"/>
            <a:t>centric diatoms   </a:t>
          </a:r>
          <a:endParaRPr lang="en-US" sz="2500" i="0" kern="1200" dirty="0"/>
        </a:p>
      </dsp:txBody>
      <dsp:txXfrm>
        <a:off x="2168053" y="4146278"/>
        <a:ext cx="6999540" cy="1091937"/>
      </dsp:txXfrm>
    </dsp:sp>
    <dsp:sp modelId="{08C82E76-6285-4BE1-B307-8384894C94D2}">
      <dsp:nvSpPr>
        <dsp:cNvPr id="0" name=""/>
        <dsp:cNvSpPr/>
      </dsp:nvSpPr>
      <dsp:spPr>
        <a:xfrm>
          <a:off x="7782401" y="888363"/>
          <a:ext cx="753922" cy="75392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7952033" y="888363"/>
        <a:ext cx="414658" cy="567326"/>
      </dsp:txXfrm>
    </dsp:sp>
    <dsp:sp modelId="{FDD7F248-284D-41CD-837A-4DFE3E1E3A09}">
      <dsp:nvSpPr>
        <dsp:cNvPr id="0" name=""/>
        <dsp:cNvSpPr/>
      </dsp:nvSpPr>
      <dsp:spPr>
        <a:xfrm>
          <a:off x="8497319" y="2259132"/>
          <a:ext cx="753922" cy="75392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8666951" y="2259132"/>
        <a:ext cx="414658" cy="567326"/>
      </dsp:txXfrm>
    </dsp:sp>
    <dsp:sp modelId="{5271D5DF-C966-424E-82B7-3A0871FA517F}">
      <dsp:nvSpPr>
        <dsp:cNvPr id="0" name=""/>
        <dsp:cNvSpPr/>
      </dsp:nvSpPr>
      <dsp:spPr>
        <a:xfrm>
          <a:off x="9201565" y="3629901"/>
          <a:ext cx="753922" cy="753922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9371197" y="3629901"/>
        <a:ext cx="414658" cy="567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D83C1-199F-4325-9F96-7B8F881D79D8}">
      <dsp:nvSpPr>
        <dsp:cNvPr id="0" name=""/>
        <dsp:cNvSpPr/>
      </dsp:nvSpPr>
      <dsp:spPr>
        <a:xfrm>
          <a:off x="1342875" y="1924"/>
          <a:ext cx="2456102" cy="1473661"/>
        </a:xfrm>
        <a:prstGeom prst="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u="sng" kern="1200"/>
            <a:t>Issues</a:t>
          </a:r>
          <a:r>
            <a:rPr lang="en-US" sz="2300" b="1" kern="1200"/>
            <a:t>         </a:t>
          </a:r>
          <a:endParaRPr lang="en-US" sz="2300" kern="1200"/>
        </a:p>
      </dsp:txBody>
      <dsp:txXfrm>
        <a:off x="1342875" y="1924"/>
        <a:ext cx="2456102" cy="1473661"/>
      </dsp:txXfrm>
    </dsp:sp>
    <dsp:sp modelId="{A55B6963-5FA2-46BA-BCFF-938C73EE75FC}">
      <dsp:nvSpPr>
        <dsp:cNvPr id="0" name=""/>
        <dsp:cNvSpPr/>
      </dsp:nvSpPr>
      <dsp:spPr>
        <a:xfrm>
          <a:off x="4044587" y="1924"/>
          <a:ext cx="2456102" cy="1473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Hypoxia – e.g. faunal mortalities, nutrient dynamics</a:t>
          </a:r>
          <a:endParaRPr lang="en-US" sz="2300" kern="1200"/>
        </a:p>
      </dsp:txBody>
      <dsp:txXfrm>
        <a:off x="4044587" y="1924"/>
        <a:ext cx="2456102" cy="1473661"/>
      </dsp:txXfrm>
    </dsp:sp>
    <dsp:sp modelId="{8CAE5ED0-EEA7-478A-90C5-54ABF5432432}">
      <dsp:nvSpPr>
        <dsp:cNvPr id="0" name=""/>
        <dsp:cNvSpPr/>
      </dsp:nvSpPr>
      <dsp:spPr>
        <a:xfrm>
          <a:off x="6746300" y="1924"/>
          <a:ext cx="2456102" cy="1473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Toxins – e.g. neurotoxins, hepatotoxins, ichthyotoxins</a:t>
          </a:r>
          <a:endParaRPr lang="en-US" sz="2300" kern="1200"/>
        </a:p>
      </dsp:txBody>
      <dsp:txXfrm>
        <a:off x="6746300" y="1924"/>
        <a:ext cx="2456102" cy="1473661"/>
      </dsp:txXfrm>
    </dsp:sp>
    <dsp:sp modelId="{0705DD56-157C-4270-9B07-D203FEE8B1D5}">
      <dsp:nvSpPr>
        <dsp:cNvPr id="0" name=""/>
        <dsp:cNvSpPr/>
      </dsp:nvSpPr>
      <dsp:spPr>
        <a:xfrm>
          <a:off x="1342875" y="1721196"/>
          <a:ext cx="2456102" cy="1473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Allellopathy – e.g. elimination of beneficial taxa </a:t>
          </a:r>
          <a:endParaRPr lang="en-US" sz="2300" kern="1200"/>
        </a:p>
      </dsp:txBody>
      <dsp:txXfrm>
        <a:off x="1342875" y="1721196"/>
        <a:ext cx="2456102" cy="1473661"/>
      </dsp:txXfrm>
    </dsp:sp>
    <dsp:sp modelId="{88C1C4E8-3247-4BD4-8E96-E0D38CBDA614}">
      <dsp:nvSpPr>
        <dsp:cNvPr id="0" name=""/>
        <dsp:cNvSpPr/>
      </dsp:nvSpPr>
      <dsp:spPr>
        <a:xfrm>
          <a:off x="4044587" y="1721196"/>
          <a:ext cx="2456102" cy="1473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Light attenuation – e.g. loss of seagrass production</a:t>
          </a:r>
          <a:endParaRPr lang="en-US" sz="2300" kern="1200"/>
        </a:p>
      </dsp:txBody>
      <dsp:txXfrm>
        <a:off x="4044587" y="1721196"/>
        <a:ext cx="2456102" cy="1473661"/>
      </dsp:txXfrm>
    </dsp:sp>
    <dsp:sp modelId="{363D27BB-011D-4ADE-B28D-D6D77D74FAFE}">
      <dsp:nvSpPr>
        <dsp:cNvPr id="0" name=""/>
        <dsp:cNvSpPr/>
      </dsp:nvSpPr>
      <dsp:spPr>
        <a:xfrm>
          <a:off x="6746300" y="1721196"/>
          <a:ext cx="2456102" cy="1473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Physical disruption – e.g. muscilage, spines</a:t>
          </a:r>
          <a:endParaRPr lang="en-US" sz="2300" kern="1200"/>
        </a:p>
      </dsp:txBody>
      <dsp:txXfrm>
        <a:off x="6746300" y="1721196"/>
        <a:ext cx="2456102" cy="1473661"/>
      </dsp:txXfrm>
    </dsp:sp>
    <dsp:sp modelId="{B0290897-93F4-42B1-AF3B-6570C2702061}">
      <dsp:nvSpPr>
        <dsp:cNvPr id="0" name=""/>
        <dsp:cNvSpPr/>
      </dsp:nvSpPr>
      <dsp:spPr>
        <a:xfrm>
          <a:off x="2693731" y="3440467"/>
          <a:ext cx="2456102" cy="1473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Food web alteration – e.g. carbon transfer, microbial loop</a:t>
          </a:r>
          <a:endParaRPr lang="en-US" sz="2300" kern="1200"/>
        </a:p>
      </dsp:txBody>
      <dsp:txXfrm>
        <a:off x="2693731" y="3440467"/>
        <a:ext cx="2456102" cy="1473661"/>
      </dsp:txXfrm>
    </dsp:sp>
    <dsp:sp modelId="{5F6CF9C4-BDAD-4A85-9D7B-460711628D60}">
      <dsp:nvSpPr>
        <dsp:cNvPr id="0" name=""/>
        <dsp:cNvSpPr/>
      </dsp:nvSpPr>
      <dsp:spPr>
        <a:xfrm>
          <a:off x="5395444" y="3440467"/>
          <a:ext cx="2456102" cy="14736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Aesthetics –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Public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Outrage</a:t>
          </a:r>
          <a:endParaRPr lang="en-US" sz="2300" kern="1200" dirty="0"/>
        </a:p>
      </dsp:txBody>
      <dsp:txXfrm>
        <a:off x="5395444" y="3440467"/>
        <a:ext cx="2456102" cy="14736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A43A-0F94-E012-F1DB-E5EE23FA2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EF80DB-E5C0-AB50-464B-1048BA0E2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B61C-642B-4756-A16C-30A6A8CA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5F72-CB9A-4801-9683-9615CCFB450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A7987-8324-AE36-99CC-5D1963437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9DD06-78ED-5EC4-C083-12CDB53D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BB411-BB8B-4A1F-B7D7-6CE675525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12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DD27C-66DC-9C82-F47D-D851D04E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FD00E-F6BD-C563-1483-DF796D5C9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EBCF4-B2C9-81BE-A27D-BBC566C06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5F72-CB9A-4801-9683-9615CCFB450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502D8-EA03-49CD-ED60-97E182178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0DC-20D1-E627-CF38-AA08E7954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BB411-BB8B-4A1F-B7D7-6CE675525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4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871192-D3EB-9EAE-D45D-EBAE3BB6C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91F915-8B28-B145-6026-3829EF45C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977CA-ACBC-12F1-5E98-FDAC7B7FE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5F72-CB9A-4801-9683-9615CCFB450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87F90-1951-41D1-05D3-FFF0C351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192C4-8983-4D3C-6E2D-C4CC3128A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BB411-BB8B-4A1F-B7D7-6CE675525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7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087C-35F6-1B74-05BE-ECC933A4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6B3D6-1AA3-F2FD-16B5-9E31FE017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F0A16-2F9D-DFE1-5ECF-6D3CC6048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5F72-CB9A-4801-9683-9615CCFB450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31E5F-275B-D1BF-AB27-B4EBCA6F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FEAFA-EDE4-D2D1-EC36-7370F818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BB411-BB8B-4A1F-B7D7-6CE675525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7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A6ED-55C8-7672-42CB-41E7FCCBB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DFD8B-F97E-5089-AB53-4453EBBBF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38179-DF83-9E73-51C5-EEEA06C1C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5F72-CB9A-4801-9683-9615CCFB450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A0395-7BB3-826E-04B3-9C0D30D7F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DDA82-A954-970A-021B-FAAAC95AE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BB411-BB8B-4A1F-B7D7-6CE675525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6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A592-3E3F-66C4-2B2F-7358F38F1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AED11-EEB0-61DC-FF4A-A1776E32A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206AA-850C-0D69-D5D5-6BBB824A7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75E85-E534-2247-ED7B-622D6B534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5F72-CB9A-4801-9683-9615CCFB450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3721D-44B9-F193-0C03-4A9D970FD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A7942-D78A-A5F7-8AEE-41F7C211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BB411-BB8B-4A1F-B7D7-6CE675525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28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C39A-A590-EEB6-8120-06A3A5F6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72172-4DDB-B9C5-6987-74131D66E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7F582-CE0F-68CA-BB10-01D37812F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BE5EE2-0FDB-E424-F19E-FB34EC669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47317-7284-41BE-DA69-7901BDFAD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178975-9550-9FA1-3DBF-A5B433BAA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5F72-CB9A-4801-9683-9615CCFB450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1795BA-1E8E-9292-5551-852713A93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C005EB-210D-5282-FB16-45F9FE57D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BB411-BB8B-4A1F-B7D7-6CE675525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26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4779-4AC2-BDD6-9D5D-95EE8936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446D9-4623-1B77-EC98-36F7FB3C5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5F72-CB9A-4801-9683-9615CCFB450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6CD2E2-9444-1012-ADEB-838584113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6800A-5F12-7D7C-1E66-BFFB05DA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BB411-BB8B-4A1F-B7D7-6CE675525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87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5271B0-86B4-6E1D-AD81-D4067ED6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5F72-CB9A-4801-9683-9615CCFB450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6E576F-C7C5-6AF3-8BC0-B05B7DE3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0CC4D-DA37-6406-2D3A-D1311697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BB411-BB8B-4A1F-B7D7-6CE675525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4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7D23-5977-A6F2-E4A0-D27C2F0F3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FA9F7-65E0-048B-0142-7D51C0DEA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9DB19-7453-4C5C-19DD-C62EF3FC2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257CC-DF48-84C5-677C-C832CC31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5F72-CB9A-4801-9683-9615CCFB450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0BF58-E968-85A9-5252-0F2003C68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0C4DE-7580-E710-3D14-9AB585AA8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BB411-BB8B-4A1F-B7D7-6CE675525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26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B7163-1F2E-362C-039A-179CF310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DAED6A-13F1-C5F7-CFD5-F9BADF3411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8A5DB-A247-F753-7F0F-079B21429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EE1E7-B116-A0B8-575C-058E3515A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95F72-CB9A-4801-9683-9615CCFB450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7483A-C21B-33C4-9428-624DE32E0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26012-04CC-0C4E-AB56-07650E9B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BB411-BB8B-4A1F-B7D7-6CE675525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78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2978F-5EBB-FCA6-924D-3161F301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66DF1-DC10-430F-6139-6D7C05A7F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39D48-19CE-DF9B-261A-20FED9ED7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95F72-CB9A-4801-9683-9615CCFB4505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F4E43-BAE8-466F-2DEE-BD0A140B40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27A91-763D-0E74-896A-3EE78A057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BB411-BB8B-4A1F-B7D7-6CE675525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98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extBox 1">
            <a:extLst>
              <a:ext uri="{FF2B5EF4-FFF2-40B4-BE49-F238E27FC236}">
                <a16:creationId xmlns:a16="http://schemas.microsoft.com/office/drawing/2014/main" id="{8F54CEFC-A4D7-A32C-DB30-EF12AAAA3A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4807404"/>
              </p:ext>
            </p:extLst>
          </p:nvPr>
        </p:nvGraphicFramePr>
        <p:xfrm>
          <a:off x="683395" y="904775"/>
          <a:ext cx="10670406" cy="5272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7240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BE5E6598-13D9-EEB2-775C-E23A195E4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718" y="276835"/>
            <a:ext cx="4784230" cy="61197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746AE7-A30F-6B66-1AE1-440219DE4A4D}"/>
              </a:ext>
            </a:extLst>
          </p:cNvPr>
          <p:cNvSpPr txBox="1"/>
          <p:nvPr/>
        </p:nvSpPr>
        <p:spPr>
          <a:xfrm>
            <a:off x="1191238" y="2625754"/>
            <a:ext cx="288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Microcystin</a:t>
            </a:r>
            <a:r>
              <a:rPr lang="en-US" sz="2000" dirty="0"/>
              <a:t> x Salinity</a:t>
            </a:r>
            <a:r>
              <a:rPr lang="en-US" sz="2000" i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5FB368-3AAB-E8C4-5D51-F6DC2ABA0C74}"/>
              </a:ext>
            </a:extLst>
          </p:cNvPr>
          <p:cNvSpPr txBox="1"/>
          <p:nvPr/>
        </p:nvSpPr>
        <p:spPr>
          <a:xfrm>
            <a:off x="8809600" y="6113621"/>
            <a:ext cx="1552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Rosen et al.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C91B9-66DB-6379-5FCC-9BF53EAB9482}"/>
              </a:ext>
            </a:extLst>
          </p:cNvPr>
          <p:cNvSpPr txBox="1"/>
          <p:nvPr/>
        </p:nvSpPr>
        <p:spPr>
          <a:xfrm>
            <a:off x="8748089" y="4002950"/>
            <a:ext cx="188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Extracellular Toxin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04F55-1377-03A8-29D6-7DAD1E45E8C9}"/>
              </a:ext>
            </a:extLst>
          </p:cNvPr>
          <p:cNvSpPr txBox="1"/>
          <p:nvPr/>
        </p:nvSpPr>
        <p:spPr>
          <a:xfrm>
            <a:off x="8892100" y="1210811"/>
            <a:ext cx="117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Toxin</a:t>
            </a:r>
          </a:p>
        </p:txBody>
      </p:sp>
    </p:spTree>
    <p:extLst>
      <p:ext uri="{BB962C8B-B14F-4D97-AF65-F5344CB8AC3E}">
        <p14:creationId xmlns:p14="http://schemas.microsoft.com/office/powerpoint/2010/main" val="762789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0D5B5E4E-5C64-EDE0-3EB3-F747871EF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25" y="3371268"/>
            <a:ext cx="8474718" cy="27893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16FD42-8F3B-159C-ADCF-1665B043EAC4}"/>
              </a:ext>
            </a:extLst>
          </p:cNvPr>
          <p:cNvSpPr txBox="1"/>
          <p:nvPr/>
        </p:nvSpPr>
        <p:spPr>
          <a:xfrm>
            <a:off x="7684650" y="6160650"/>
            <a:ext cx="15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Orr et al. 2004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7038543-0378-8789-077E-44848648E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564" y="812801"/>
            <a:ext cx="5647114" cy="2599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D9533-DD68-BD6B-F81F-D6847D4B7BDB}"/>
              </a:ext>
            </a:extLst>
          </p:cNvPr>
          <p:cNvSpPr txBox="1"/>
          <p:nvPr/>
        </p:nvSpPr>
        <p:spPr>
          <a:xfrm>
            <a:off x="4639112" y="494951"/>
            <a:ext cx="3126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Short-term Dynamics – 24 hour</a:t>
            </a:r>
          </a:p>
        </p:txBody>
      </p:sp>
    </p:spTree>
    <p:extLst>
      <p:ext uri="{BB962C8B-B14F-4D97-AF65-F5344CB8AC3E}">
        <p14:creationId xmlns:p14="http://schemas.microsoft.com/office/powerpoint/2010/main" val="1080962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AC0572B0-41B2-E1E9-B777-5266EEC03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008" y="1064710"/>
            <a:ext cx="6729984" cy="51983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B8CE93-EF3E-41CD-1E08-E54E644EC60A}"/>
              </a:ext>
            </a:extLst>
          </p:cNvPr>
          <p:cNvSpPr txBox="1"/>
          <p:nvPr/>
        </p:nvSpPr>
        <p:spPr>
          <a:xfrm>
            <a:off x="9480720" y="6004564"/>
            <a:ext cx="1552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Rosen et al.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C5A0CE-9999-5077-41D6-1B22D4F8E367}"/>
              </a:ext>
            </a:extLst>
          </p:cNvPr>
          <p:cNvSpPr txBox="1"/>
          <p:nvPr/>
        </p:nvSpPr>
        <p:spPr>
          <a:xfrm>
            <a:off x="4210022" y="537880"/>
            <a:ext cx="4474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/>
              <a:t>Dolichospermum</a:t>
            </a:r>
            <a:r>
              <a:rPr lang="en-US" sz="2000" i="1" dirty="0"/>
              <a:t> – </a:t>
            </a:r>
            <a:r>
              <a:rPr lang="en-US" sz="2000" dirty="0"/>
              <a:t>Chl a x Salinity</a:t>
            </a:r>
            <a:r>
              <a:rPr lang="en-US" sz="20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9215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4B5343F-8208-C533-64C6-05ED5939B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46" y="1381893"/>
            <a:ext cx="6106518" cy="41137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F531B6-F484-6D8D-C94E-83EE453C6B57}"/>
              </a:ext>
            </a:extLst>
          </p:cNvPr>
          <p:cNvSpPr txBox="1"/>
          <p:nvPr/>
        </p:nvSpPr>
        <p:spPr>
          <a:xfrm>
            <a:off x="8756073" y="6354618"/>
            <a:ext cx="169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Kong et al. 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01A709-7967-4CAA-48E0-75FC47BF6DEF}"/>
              </a:ext>
            </a:extLst>
          </p:cNvPr>
          <p:cNvSpPr txBox="1"/>
          <p:nvPr/>
        </p:nvSpPr>
        <p:spPr>
          <a:xfrm>
            <a:off x="4073245" y="757382"/>
            <a:ext cx="3936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Biodegradation of Microcystin</a:t>
            </a:r>
          </a:p>
        </p:txBody>
      </p:sp>
    </p:spTree>
    <p:extLst>
      <p:ext uri="{BB962C8B-B14F-4D97-AF65-F5344CB8AC3E}">
        <p14:creationId xmlns:p14="http://schemas.microsoft.com/office/powerpoint/2010/main" val="2809632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receipt, document&#10;&#10;Description automatically generated">
            <a:extLst>
              <a:ext uri="{FF2B5EF4-FFF2-40B4-BE49-F238E27FC236}">
                <a16:creationId xmlns:a16="http://schemas.microsoft.com/office/drawing/2014/main" id="{A37C08EF-69A4-FF73-336D-EB67D0086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557" y="1205427"/>
            <a:ext cx="6410528" cy="4062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E9A63C-2ED2-74E3-C3BA-AA62372EC29E}"/>
              </a:ext>
            </a:extLst>
          </p:cNvPr>
          <p:cNvSpPr txBox="1"/>
          <p:nvPr/>
        </p:nvSpPr>
        <p:spPr>
          <a:xfrm>
            <a:off x="3618689" y="622570"/>
            <a:ext cx="418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Microcystin Photodegradation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2E450B-9B3B-A551-F3AA-0BD6CCBE2840}"/>
              </a:ext>
            </a:extLst>
          </p:cNvPr>
          <p:cNvSpPr txBox="1"/>
          <p:nvPr/>
        </p:nvSpPr>
        <p:spPr>
          <a:xfrm>
            <a:off x="2889116" y="5268277"/>
            <a:ext cx="622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Constant – Salinity low based on AUS-1 upstream location</a:t>
            </a:r>
          </a:p>
          <a:p>
            <a:r>
              <a:rPr lang="en-US" dirty="0"/>
              <a:t>Variable – Salinity effect based on increasing salt AUS-1 to AUS-6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6DC54-85B7-695B-223D-708D39342F0C}"/>
              </a:ext>
            </a:extLst>
          </p:cNvPr>
          <p:cNvSpPr txBox="1"/>
          <p:nvPr/>
        </p:nvSpPr>
        <p:spPr>
          <a:xfrm>
            <a:off x="8317149" y="6235430"/>
            <a:ext cx="182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Parker et al. 2016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5CD324-8835-E40A-8A54-EA5C4EFFFA3C}"/>
              </a:ext>
            </a:extLst>
          </p:cNvPr>
          <p:cNvSpPr/>
          <p:nvPr/>
        </p:nvSpPr>
        <p:spPr>
          <a:xfrm>
            <a:off x="4362275" y="2969703"/>
            <a:ext cx="1526797" cy="2013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FE0301-12FA-74BD-7AF3-B2956977C12C}"/>
              </a:ext>
            </a:extLst>
          </p:cNvPr>
          <p:cNvSpPr/>
          <p:nvPr/>
        </p:nvSpPr>
        <p:spPr>
          <a:xfrm>
            <a:off x="4346895" y="3726111"/>
            <a:ext cx="1526797" cy="2013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4E0322-793F-2289-13A2-A4786962865D}"/>
              </a:ext>
            </a:extLst>
          </p:cNvPr>
          <p:cNvSpPr/>
          <p:nvPr/>
        </p:nvSpPr>
        <p:spPr>
          <a:xfrm>
            <a:off x="6754538" y="2971101"/>
            <a:ext cx="1526797" cy="2013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DD75D-8F2D-1C6E-9866-BE18789E4EEE}"/>
              </a:ext>
            </a:extLst>
          </p:cNvPr>
          <p:cNvSpPr/>
          <p:nvPr/>
        </p:nvSpPr>
        <p:spPr>
          <a:xfrm>
            <a:off x="6762927" y="3726111"/>
            <a:ext cx="1526797" cy="2013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44957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2D7CD202-D53D-6F57-D7B8-625868B95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83" y="643466"/>
            <a:ext cx="8377544" cy="5571067"/>
          </a:xfrm>
          <a:prstGeom prst="rect">
            <a:avLst/>
          </a:prstGeom>
          <a:ln w="127000" cap="flat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20274-1113-05AD-4BA1-D2DD83F78E79}"/>
              </a:ext>
            </a:extLst>
          </p:cNvPr>
          <p:cNvSpPr txBox="1"/>
          <p:nvPr/>
        </p:nvSpPr>
        <p:spPr>
          <a:xfrm>
            <a:off x="8801570" y="5978762"/>
            <a:ext cx="1204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Liu et al.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A3B28-D33C-2A71-D3B7-521CD9AFD181}"/>
              </a:ext>
            </a:extLst>
          </p:cNvPr>
          <p:cNvSpPr txBox="1"/>
          <p:nvPr/>
        </p:nvSpPr>
        <p:spPr>
          <a:xfrm>
            <a:off x="4082467" y="535705"/>
            <a:ext cx="4357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Effect of Peroxide Treatment</a:t>
            </a:r>
          </a:p>
        </p:txBody>
      </p:sp>
    </p:spTree>
    <p:extLst>
      <p:ext uri="{BB962C8B-B14F-4D97-AF65-F5344CB8AC3E}">
        <p14:creationId xmlns:p14="http://schemas.microsoft.com/office/powerpoint/2010/main" val="3358053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extBox 2">
            <a:extLst>
              <a:ext uri="{FF2B5EF4-FFF2-40B4-BE49-F238E27FC236}">
                <a16:creationId xmlns:a16="http://schemas.microsoft.com/office/drawing/2014/main" id="{DCE8FA69-D927-1AEF-7AA0-6176F11483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3384431"/>
              </p:ext>
            </p:extLst>
          </p:nvPr>
        </p:nvGraphicFramePr>
        <p:xfrm>
          <a:off x="808522" y="1260909"/>
          <a:ext cx="10545278" cy="4916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2093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DADF70E-2DAA-67B8-6ACE-1D52DC3A5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09" y="951345"/>
            <a:ext cx="9259454" cy="474749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BB657E8-2960-8DDC-4581-FFB426970A25}"/>
              </a:ext>
            </a:extLst>
          </p:cNvPr>
          <p:cNvSpPr/>
          <p:nvPr/>
        </p:nvSpPr>
        <p:spPr>
          <a:xfrm>
            <a:off x="4160941" y="3816991"/>
            <a:ext cx="838898" cy="261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B21247-B135-2649-5FF4-8B46EF03AC0D}"/>
              </a:ext>
            </a:extLst>
          </p:cNvPr>
          <p:cNvSpPr/>
          <p:nvPr/>
        </p:nvSpPr>
        <p:spPr>
          <a:xfrm>
            <a:off x="8407172" y="3800213"/>
            <a:ext cx="963331" cy="343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B2B28-9AC7-01AB-AA7D-FC1F8CFA86B1}"/>
              </a:ext>
            </a:extLst>
          </p:cNvPr>
          <p:cNvSpPr txBox="1"/>
          <p:nvPr/>
        </p:nvSpPr>
        <p:spPr>
          <a:xfrm>
            <a:off x="1828798" y="553673"/>
            <a:ext cx="7675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Center for Environmental Health – HABISS Survey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69CFB-EBAA-0C13-25B1-B01652A6290F}"/>
              </a:ext>
            </a:extLst>
          </p:cNvPr>
          <p:cNvSpPr txBox="1"/>
          <p:nvPr/>
        </p:nvSpPr>
        <p:spPr>
          <a:xfrm>
            <a:off x="7592037" y="5545123"/>
            <a:ext cx="184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Backer et al. 2015</a:t>
            </a:r>
          </a:p>
        </p:txBody>
      </p:sp>
    </p:spTree>
    <p:extLst>
      <p:ext uri="{BB962C8B-B14F-4D97-AF65-F5344CB8AC3E}">
        <p14:creationId xmlns:p14="http://schemas.microsoft.com/office/powerpoint/2010/main" val="3060115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680F4F-6FB5-BC14-4AF4-CAF4ABBF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891" y="1123527"/>
            <a:ext cx="4611619" cy="46048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3879168-04F9-6124-4C40-8727F6891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224" y="2133600"/>
            <a:ext cx="35337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9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55004-8FC4-F937-5211-404256AFD86E}"/>
              </a:ext>
            </a:extLst>
          </p:cNvPr>
          <p:cNvSpPr txBox="1"/>
          <p:nvPr/>
        </p:nvSpPr>
        <p:spPr>
          <a:xfrm>
            <a:off x="3908377" y="373803"/>
            <a:ext cx="4927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Drivers of Biomass -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Microcystis aeruginosa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D465D-6008-8880-5228-14F400372FA6}"/>
              </a:ext>
            </a:extLst>
          </p:cNvPr>
          <p:cNvSpPr txBox="1"/>
          <p:nvPr/>
        </p:nvSpPr>
        <p:spPr>
          <a:xfrm>
            <a:off x="1791571" y="1033228"/>
            <a:ext cx="875450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Factors -   Nitrogen, possibly N &amp; P co-limitation  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Temperature, e.g., Q</a:t>
            </a:r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Light, e.g., shelf-shading, photoinhibition 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		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                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Water residence time/water age	       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Physiological condition of cells 	                     		   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					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8511E-F846-6DA2-E1DC-85A0BFB29B7F}"/>
              </a:ext>
            </a:extLst>
          </p:cNvPr>
          <p:cNvSpPr txBox="1"/>
          <p:nvPr/>
        </p:nvSpPr>
        <p:spPr>
          <a:xfrm>
            <a:off x="1645928" y="2861800"/>
            <a:ext cx="1018740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Salinity, e.g., oligohaline conditions (&lt;5 psu), growth potential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 lower mesohaline (5-10 psu), survival, low/no growth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Loss Factors -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Senescence, encystment, sedimentation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 – viral and bacterial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Grazing – benthic and pelagic 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Dilution – Tributary inputs, tidal mixing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Salinity a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bove 10 psu, degradation, rate dependent on colony size, physiol. Condition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Photodegradation - Biodegradation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Chemical degradation – e.g., peroxides, algicides		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031E51C-61B2-60D9-49F5-0F4A4588FCC5}"/>
              </a:ext>
            </a:extLst>
          </p:cNvPr>
          <p:cNvSpPr/>
          <p:nvPr/>
        </p:nvSpPr>
        <p:spPr>
          <a:xfrm>
            <a:off x="2550253" y="2910979"/>
            <a:ext cx="696286" cy="31878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128B4DF-D1A2-4089-B4B9-14E872324DBD}"/>
              </a:ext>
            </a:extLst>
          </p:cNvPr>
          <p:cNvSpPr/>
          <p:nvPr/>
        </p:nvSpPr>
        <p:spPr>
          <a:xfrm>
            <a:off x="2543262" y="5076739"/>
            <a:ext cx="696286" cy="31878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59BBADF-D30F-C4BC-3B24-DB16F2EFD8C9}"/>
              </a:ext>
            </a:extLst>
          </p:cNvPr>
          <p:cNvSpPr/>
          <p:nvPr/>
        </p:nvSpPr>
        <p:spPr>
          <a:xfrm>
            <a:off x="2737607" y="5454244"/>
            <a:ext cx="483766" cy="1524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F6E6F73-73D8-DB3F-B0B8-29AEB7F8A9DD}"/>
              </a:ext>
            </a:extLst>
          </p:cNvPr>
          <p:cNvSpPr/>
          <p:nvPr/>
        </p:nvSpPr>
        <p:spPr>
          <a:xfrm>
            <a:off x="2739005" y="5732479"/>
            <a:ext cx="483766" cy="1524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19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7588F-EEAF-E9C9-B7E1-643145337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617" y="1123527"/>
            <a:ext cx="4750761" cy="460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B316DF-F15A-091C-E3E7-22F8226FD7A2}"/>
              </a:ext>
            </a:extLst>
          </p:cNvPr>
          <p:cNvSpPr txBox="1"/>
          <p:nvPr/>
        </p:nvSpPr>
        <p:spPr>
          <a:xfrm>
            <a:off x="4202884" y="755009"/>
            <a:ext cx="3912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Microcystis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Bloom and Toxin Fate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B4656-86CF-ECDC-A167-2A6DE3731570}"/>
              </a:ext>
            </a:extLst>
          </p:cNvPr>
          <p:cNvSpPr txBox="1"/>
          <p:nvPr/>
        </p:nvSpPr>
        <p:spPr>
          <a:xfrm>
            <a:off x="8539992" y="2315361"/>
            <a:ext cx="2769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Minimize exposure to</a:t>
            </a:r>
          </a:p>
          <a:p>
            <a:r>
              <a:rPr lang="en-US" dirty="0"/>
              <a:t>harmful levels of </a:t>
            </a:r>
          </a:p>
          <a:p>
            <a:r>
              <a:rPr lang="en-US" i="1" dirty="0"/>
              <a:t>Microcystis</a:t>
            </a:r>
            <a:r>
              <a:rPr lang="en-US" dirty="0"/>
              <a:t> and microcystin</a:t>
            </a:r>
          </a:p>
        </p:txBody>
      </p:sp>
    </p:spTree>
    <p:extLst>
      <p:ext uri="{BB962C8B-B14F-4D97-AF65-F5344CB8AC3E}">
        <p14:creationId xmlns:p14="http://schemas.microsoft.com/office/powerpoint/2010/main" val="218846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7C1116-2F58-8BFA-2429-D875DEAF5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856" y="643466"/>
            <a:ext cx="5600598" cy="5571067"/>
          </a:xfrm>
          <a:prstGeom prst="rect">
            <a:avLst/>
          </a:prstGeom>
          <a:ln w="127000" cap="flat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220596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EB11B699-5E73-7E7E-D399-6D17EDE47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49" y="1571321"/>
            <a:ext cx="10510156" cy="40123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E58035-CFF7-29E1-9F77-B433B562295D}"/>
              </a:ext>
            </a:extLst>
          </p:cNvPr>
          <p:cNvSpPr txBox="1"/>
          <p:nvPr/>
        </p:nvSpPr>
        <p:spPr>
          <a:xfrm>
            <a:off x="3579780" y="2568105"/>
            <a:ext cx="603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psu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8BF74-0925-C6FD-90B8-A3FAC4CAD55A}"/>
              </a:ext>
            </a:extLst>
          </p:cNvPr>
          <p:cNvSpPr txBox="1"/>
          <p:nvPr/>
        </p:nvSpPr>
        <p:spPr>
          <a:xfrm>
            <a:off x="3576535" y="2389764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5 psu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19DD7-34AD-4118-03E9-B55DE96808AB}"/>
              </a:ext>
            </a:extLst>
          </p:cNvPr>
          <p:cNvSpPr txBox="1"/>
          <p:nvPr/>
        </p:nvSpPr>
        <p:spPr>
          <a:xfrm>
            <a:off x="3573290" y="2191967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0 psu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34472-4129-9A2B-8C87-B48441A98E9D}"/>
              </a:ext>
            </a:extLst>
          </p:cNvPr>
          <p:cNvSpPr txBox="1"/>
          <p:nvPr/>
        </p:nvSpPr>
        <p:spPr>
          <a:xfrm>
            <a:off x="2525131" y="918054"/>
            <a:ext cx="722199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Microcystis aeruginosa – </a:t>
            </a:r>
            <a:r>
              <a:rPr lang="en-US" sz="2000" dirty="0"/>
              <a:t>Growth x Salinity (Wang et al. 2021)</a:t>
            </a:r>
          </a:p>
          <a:p>
            <a:r>
              <a:rPr lang="en-US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6443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71DADB-25F4-C659-25DE-17D8A7736E55}"/>
              </a:ext>
            </a:extLst>
          </p:cNvPr>
          <p:cNvSpPr txBox="1"/>
          <p:nvPr/>
        </p:nvSpPr>
        <p:spPr>
          <a:xfrm>
            <a:off x="3176395" y="303952"/>
            <a:ext cx="66135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Microcystis aeruginosa  </a:t>
            </a:r>
            <a:r>
              <a:rPr lang="en-US" sz="2000" dirty="0"/>
              <a:t>Bloom </a:t>
            </a:r>
            <a:r>
              <a:rPr lang="en-US" sz="2000" i="1" dirty="0"/>
              <a:t>– In situ </a:t>
            </a:r>
            <a:r>
              <a:rPr lang="en-US" sz="2000" dirty="0"/>
              <a:t>biomass</a:t>
            </a:r>
            <a:r>
              <a:rPr lang="en-US" sz="2000" i="1" dirty="0"/>
              <a:t> </a:t>
            </a:r>
            <a:r>
              <a:rPr lang="en-US" sz="2000" dirty="0"/>
              <a:t>x Salinity</a:t>
            </a:r>
          </a:p>
          <a:p>
            <a:r>
              <a:rPr lang="en-US" dirty="0"/>
              <a:t>                                         </a:t>
            </a:r>
            <a:r>
              <a:rPr lang="en-US" dirty="0" err="1"/>
              <a:t>Yuniao</a:t>
            </a:r>
            <a:r>
              <a:rPr lang="en-US" dirty="0"/>
              <a:t> River, China</a:t>
            </a:r>
            <a:r>
              <a:rPr lang="en-US" i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55B7AF-DD20-6933-D95C-DB05C00E616C}"/>
              </a:ext>
            </a:extLst>
          </p:cNvPr>
          <p:cNvSpPr txBox="1"/>
          <p:nvPr/>
        </p:nvSpPr>
        <p:spPr>
          <a:xfrm>
            <a:off x="8505187" y="6008570"/>
            <a:ext cx="1526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Wang et al. 2021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8509CFEA-C98D-FD43-E83D-EDAA3DA94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903" y="1183056"/>
            <a:ext cx="3999353" cy="2910772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6B525A3E-8788-0924-5D24-1D96E2C9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85" y="1098958"/>
            <a:ext cx="4697219" cy="55584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BDCE51-F077-D83C-0D91-A0C5198B1F6D}"/>
              </a:ext>
            </a:extLst>
          </p:cNvPr>
          <p:cNvSpPr txBox="1"/>
          <p:nvPr/>
        </p:nvSpPr>
        <p:spPr>
          <a:xfrm>
            <a:off x="2589165" y="1090569"/>
            <a:ext cx="2724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Phytoplankton Abundance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A1C00-7CC6-72FE-8432-4372C967764B}"/>
              </a:ext>
            </a:extLst>
          </p:cNvPr>
          <p:cNvSpPr txBox="1"/>
          <p:nvPr/>
        </p:nvSpPr>
        <p:spPr>
          <a:xfrm>
            <a:off x="7263236" y="1083578"/>
            <a:ext cx="188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Extracellular Toxin</a:t>
            </a:r>
          </a:p>
        </p:txBody>
      </p:sp>
    </p:spTree>
    <p:extLst>
      <p:ext uri="{BB962C8B-B14F-4D97-AF65-F5344CB8AC3E}">
        <p14:creationId xmlns:p14="http://schemas.microsoft.com/office/powerpoint/2010/main" val="2513581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EBE9B48E-5691-90AA-9E32-2474D70AF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291" y="1123539"/>
            <a:ext cx="7247163" cy="5096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D7D9CE-6BA5-D917-C675-AE50BDFB7096}"/>
              </a:ext>
            </a:extLst>
          </p:cNvPr>
          <p:cNvSpPr txBox="1"/>
          <p:nvPr/>
        </p:nvSpPr>
        <p:spPr>
          <a:xfrm>
            <a:off x="4046702" y="632300"/>
            <a:ext cx="5282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Microcystis aeruginosa – </a:t>
            </a:r>
            <a:r>
              <a:rPr lang="en-US" sz="2000" dirty="0"/>
              <a:t>Chl a x Salinity</a:t>
            </a:r>
            <a:r>
              <a:rPr lang="en-US" sz="2000" i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D5C9EB-16CA-A262-C556-65D1531DAC4C}"/>
              </a:ext>
            </a:extLst>
          </p:cNvPr>
          <p:cNvSpPr txBox="1"/>
          <p:nvPr/>
        </p:nvSpPr>
        <p:spPr>
          <a:xfrm>
            <a:off x="8025317" y="5821163"/>
            <a:ext cx="1552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Rosen et al.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254DC-32AF-04D8-5D24-6415C0A2C3AD}"/>
              </a:ext>
            </a:extLst>
          </p:cNvPr>
          <p:cNvSpPr txBox="1"/>
          <p:nvPr/>
        </p:nvSpPr>
        <p:spPr>
          <a:xfrm>
            <a:off x="8177717" y="5973563"/>
            <a:ext cx="1436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Rosen et al. 2018</a:t>
            </a:r>
          </a:p>
        </p:txBody>
      </p:sp>
    </p:spTree>
    <p:extLst>
      <p:ext uri="{BB962C8B-B14F-4D97-AF65-F5344CB8AC3E}">
        <p14:creationId xmlns:p14="http://schemas.microsoft.com/office/powerpoint/2010/main" val="3356578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465</Words>
  <Application>Microsoft Office PowerPoint</Application>
  <PresentationFormat>Widescreen</PresentationFormat>
  <Paragraphs>75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Phlips,Edward J</dc:creator>
  <cp:lastModifiedBy>Phlips,Edward J</cp:lastModifiedBy>
  <cp:revision>24</cp:revision>
  <cp:lastPrinted>2022-06-20T18:16:02Z</cp:lastPrinted>
  <dcterms:created xsi:type="dcterms:W3CDTF">2022-06-19T17:37:43Z</dcterms:created>
  <dcterms:modified xsi:type="dcterms:W3CDTF">2022-09-07T13:29:15Z</dcterms:modified>
</cp:coreProperties>
</file>